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58"/>
  </p:notesMasterIdLst>
  <p:sldIdLst>
    <p:sldId id="668" r:id="rId3"/>
    <p:sldId id="291" r:id="rId4"/>
    <p:sldId id="784" r:id="rId5"/>
    <p:sldId id="844" r:id="rId6"/>
    <p:sldId id="815" r:id="rId7"/>
    <p:sldId id="816" r:id="rId8"/>
    <p:sldId id="820" r:id="rId9"/>
    <p:sldId id="821" r:id="rId10"/>
    <p:sldId id="822" r:id="rId11"/>
    <p:sldId id="823" r:id="rId12"/>
    <p:sldId id="824" r:id="rId13"/>
    <p:sldId id="825" r:id="rId14"/>
    <p:sldId id="826" r:id="rId15"/>
    <p:sldId id="827" r:id="rId16"/>
    <p:sldId id="828" r:id="rId17"/>
    <p:sldId id="829" r:id="rId18"/>
    <p:sldId id="830" r:id="rId19"/>
    <p:sldId id="831" r:id="rId20"/>
    <p:sldId id="832" r:id="rId21"/>
    <p:sldId id="834" r:id="rId22"/>
    <p:sldId id="835" r:id="rId23"/>
    <p:sldId id="836" r:id="rId24"/>
    <p:sldId id="837" r:id="rId25"/>
    <p:sldId id="838" r:id="rId26"/>
    <p:sldId id="839" r:id="rId27"/>
    <p:sldId id="840" r:id="rId28"/>
    <p:sldId id="841" r:id="rId29"/>
    <p:sldId id="842" r:id="rId30"/>
    <p:sldId id="845" r:id="rId31"/>
    <p:sldId id="329" r:id="rId32"/>
    <p:sldId id="788" r:id="rId33"/>
    <p:sldId id="787" r:id="rId34"/>
    <p:sldId id="789" r:id="rId35"/>
    <p:sldId id="795" r:id="rId36"/>
    <p:sldId id="790" r:id="rId37"/>
    <p:sldId id="796" r:id="rId38"/>
    <p:sldId id="797" r:id="rId39"/>
    <p:sldId id="798" r:id="rId40"/>
    <p:sldId id="799" r:id="rId41"/>
    <p:sldId id="800" r:id="rId42"/>
    <p:sldId id="791" r:id="rId43"/>
    <p:sldId id="849" r:id="rId44"/>
    <p:sldId id="813" r:id="rId45"/>
    <p:sldId id="846" r:id="rId46"/>
    <p:sldId id="792" r:id="rId47"/>
    <p:sldId id="793" r:id="rId48"/>
    <p:sldId id="676" r:id="rId49"/>
    <p:sldId id="679" r:id="rId50"/>
    <p:sldId id="752" r:id="rId51"/>
    <p:sldId id="753" r:id="rId52"/>
    <p:sldId id="689" r:id="rId53"/>
    <p:sldId id="690" r:id="rId54"/>
    <p:sldId id="359" r:id="rId55"/>
    <p:sldId id="695" r:id="rId56"/>
    <p:sldId id="506" r:id="rId57"/>
  </p:sldIdLst>
  <p:sldSz cx="9144000" cy="6858000" type="screen4x3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00"/>
    <a:srgbClr val="FF9900"/>
    <a:srgbClr val="565656"/>
    <a:srgbClr val="33CCFF"/>
    <a:srgbClr val="FF00FF"/>
    <a:srgbClr val="33CC33"/>
    <a:srgbClr val="800000"/>
    <a:srgbClr val="00FFFF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605" autoAdjust="0"/>
    <p:restoredTop sz="94650" autoAdjust="0"/>
  </p:normalViewPr>
  <p:slideViewPr>
    <p:cSldViewPr snapToGrid="0">
      <p:cViewPr>
        <p:scale>
          <a:sx n="60" d="100"/>
          <a:sy n="60" d="100"/>
        </p:scale>
        <p:origin x="-39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F03D2-D8EA-4F4A-A3A4-1FAC1E2C1BDF}" type="datetimeFigureOut">
              <a:rPr kumimoji="1" lang="ja-JP" altLang="en-US" smtClean="0"/>
              <a:pPr/>
              <a:t>2010/10/1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FB6FD-72C8-4D11-9A17-3B2E9E8A455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=32000+500, ice, </a:t>
            </a:r>
            <a:r>
              <a:rPr kumimoji="1" lang="en-US" altLang="ja-JP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  <a:ea typeface="ＭＳ Ｐゴシック" pitchFamily="50" charset="-128"/>
                <a:cs typeface="+mn-cs"/>
              </a:rPr>
              <a:t>x</a:t>
            </a:r>
            <a:r>
              <a:rPr kumimoji="1" lang="en-US" altLang="ja-JP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c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= 8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Arial" charset="0"/>
              </a:rPr>
              <a:t>Å, </a:t>
            </a:r>
            <a:r>
              <a:rPr kumimoji="1" lang="en-US" altLang="ja-JP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Arial" charset="0"/>
              </a:rPr>
              <a:t>u</a:t>
            </a:r>
            <a:r>
              <a:rPr kumimoji="1" lang="en-US" altLang="ja-JP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Arial" charset="0"/>
              </a:rPr>
              <a:t>col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Arial" charset="0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Arial" charset="0"/>
              </a:rPr>
              <a:t>= 70 m/s, b=0.39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Arial" charset="0"/>
              </a:rPr>
              <a:t> 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FB6FD-72C8-4D11-9A17-3B2E9E8A455F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15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1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1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1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51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675A94D-528B-4BFC-8EE3-EE211DF818CE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9EF7-0CBE-47A5-885F-27339FDAC2F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611C8-7DBE-457C-9DDF-82A790EA4E8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15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5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51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51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151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151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2151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675A94D-528B-4BFC-8EE3-EE211DF818CE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60052-16DE-4D7C-9E35-F70DCC311F07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EDDA8-2701-478C-A494-86EA93E2EA81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D15A6-DDD1-4C2B-B25F-81AFA811EEB5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95C02-F43F-4848-9B7C-E78514838A9E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74B93-C596-469F-A1F4-C6A2944A2325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91328-E644-44E7-BB12-D21B2CCC88B9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15148-CB12-4178-8B68-9D1DDC9B492D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60052-16DE-4D7C-9E35-F70DCC311F0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F46EA-914C-405A-8CF3-331749BEBDE9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9EF7-0CBE-47A5-885F-27339FDAC2F2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611C8-7DBE-457C-9DDF-82A790EA4E8D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EDDA8-2701-478C-A494-86EA93E2EA8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D15A6-DDD1-4C2B-B25F-81AFA811EEB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95C02-F43F-4848-9B7C-E78514838A9E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74B93-C596-469F-A1F4-C6A2944A232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291328-E644-44E7-BB12-D21B2CCC88B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15148-CB12-4178-8B68-9D1DDC9B492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F46EA-914C-405A-8CF3-331749BEBDE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048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8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8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8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8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8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8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049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EED9A451-6DE4-42B7-9F19-B0B848416DA0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048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48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48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48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487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488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0489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49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EED9A451-6DE4-42B7-9F19-B0B848416DA0}" type="slidenum">
              <a:rPr lang="en-US" altLang="ja-JP">
                <a:solidFill>
                  <a:srgbClr val="FFFFFF"/>
                </a:solidFill>
              </a:rPr>
              <a:pPr/>
              <a:t>&lt;#&gt;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gif"/><Relationship Id="rId5" Type="http://schemas.openxmlformats.org/officeDocument/2006/relationships/image" Target="../media/image2.png"/><Relationship Id="rId4" Type="http://schemas.openxmlformats.org/officeDocument/2006/relationships/image" Target="../media/image6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2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5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cygwin\home\wada\3DBPCA\massratio\structure-121\material-002\xicrit-004\povanime.result-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39"/>
            <a:ext cx="9132881" cy="6849661"/>
          </a:xfrm>
          <a:prstGeom prst="rect">
            <a:avLst/>
          </a:prstGeom>
          <a:noFill/>
        </p:spPr>
      </p:pic>
      <p:pic>
        <p:nvPicPr>
          <p:cNvPr id="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678116"/>
            <a:ext cx="9144000" cy="1139825"/>
          </a:xfrm>
        </p:spPr>
        <p:txBody>
          <a:bodyPr/>
          <a:lstStyle/>
          <a:p>
            <a:pPr algn="l"/>
            <a:r>
              <a:rPr lang="en-US" altLang="ja-JP" sz="4000" b="1" dirty="0" smtClean="0">
                <a:solidFill>
                  <a:srgbClr val="FF6600"/>
                </a:solidFill>
              </a:rPr>
              <a:t>To Be </a:t>
            </a:r>
            <a:r>
              <a:rPr lang="en-US" altLang="ja-JP" sz="4000" b="1" dirty="0" err="1" smtClean="0">
                <a:solidFill>
                  <a:srgbClr val="FF6600"/>
                </a:solidFill>
              </a:rPr>
              <a:t>Planetesimals</a:t>
            </a:r>
            <a:r>
              <a:rPr lang="en-US" altLang="ja-JP" sz="4000" b="1" dirty="0" smtClean="0">
                <a:solidFill>
                  <a:srgbClr val="FF6600"/>
                </a:solidFill>
              </a:rPr>
              <a:t>, or Not to Be: </a:t>
            </a:r>
            <a:r>
              <a:rPr lang="en-US" altLang="ja-JP" sz="3600" b="1" dirty="0" smtClean="0">
                <a:solidFill>
                  <a:srgbClr val="FF6600"/>
                </a:solidFill>
              </a:rPr>
              <a:t>That is the Question of Dust Aggregates.</a:t>
            </a:r>
            <a:br>
              <a:rPr lang="en-US" altLang="ja-JP" sz="3600" b="1" dirty="0" smtClean="0">
                <a:solidFill>
                  <a:srgbClr val="FF6600"/>
                </a:solidFill>
              </a:rPr>
            </a:br>
            <a:r>
              <a:rPr lang="en-US" altLang="ja-JP" sz="3600" b="1" dirty="0" smtClean="0">
                <a:solidFill>
                  <a:srgbClr val="FF6600"/>
                </a:solidFill>
              </a:rPr>
              <a:t> </a:t>
            </a:r>
            <a:r>
              <a:rPr lang="en-US" altLang="ja-JP" sz="4000" b="1" dirty="0" smtClean="0">
                <a:solidFill>
                  <a:srgbClr val="FF6600"/>
                </a:solidFill>
              </a:rPr>
              <a:t/>
            </a:r>
            <a:br>
              <a:rPr lang="en-US" altLang="ja-JP" sz="4000" b="1" dirty="0" smtClean="0">
                <a:solidFill>
                  <a:srgbClr val="FF6600"/>
                </a:solidFill>
              </a:rPr>
            </a:br>
            <a:r>
              <a:rPr lang="en-US" altLang="ja-JP" sz="5400" b="1" dirty="0" smtClean="0">
                <a:solidFill>
                  <a:srgbClr val="FF6600"/>
                </a:solidFill>
              </a:rPr>
              <a:t>Numerical Simulations of Dust Aggregate Collisions </a:t>
            </a:r>
            <a:endParaRPr lang="en-US" altLang="ja-JP" sz="4000" dirty="0">
              <a:solidFill>
                <a:srgbClr val="FF66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37481" y="4426565"/>
            <a:ext cx="780651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Koji Wada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    Planetary Exploration Research Center, Chiba Institute of Technology (PERC/</a:t>
            </a:r>
            <a:r>
              <a:rPr lang="en-US" altLang="ja-JP" sz="1600" dirty="0" err="1" smtClean="0">
                <a:latin typeface="Times New Roman" pitchFamily="18" charset="0"/>
                <a:cs typeface="Times New Roman" pitchFamily="18" charset="0"/>
              </a:rPr>
              <a:t>Chitech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ja-JP" sz="2000" dirty="0" err="1" smtClean="0"/>
              <a:t>Hidekazu</a:t>
            </a:r>
            <a:r>
              <a:rPr lang="en-US" altLang="ja-JP" sz="2000" dirty="0" smtClean="0"/>
              <a:t> Tanaka, Tetsuo Yamamoto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    Institute of Low Temperature Science, Hokkaido University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dirty="0" smtClean="0"/>
              <a:t>Toru </a:t>
            </a:r>
            <a:r>
              <a:rPr lang="en-US" altLang="ja-JP" sz="2000" dirty="0" err="1" smtClean="0"/>
              <a:t>Suyama</a:t>
            </a:r>
            <a:endParaRPr lang="en-US" altLang="ja-JP" sz="2000" dirty="0" smtClean="0"/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    Niigata Science Museum</a:t>
            </a:r>
          </a:p>
          <a:p>
            <a:r>
              <a:rPr lang="en-US" altLang="ja-JP" sz="2000" dirty="0" smtClean="0"/>
              <a:t>Hiroshi Kimura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    Center for Planetary Science (CPS), Kobe University</a:t>
            </a:r>
            <a:endParaRPr lang="ja-JP" alt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pic>
        <p:nvPicPr>
          <p:cNvPr id="54274" name="Picture 2" descr="C:\cygwin\home\wada\3DBPCA\CP\structure-901\material-002\xicrit-004\povanime.result-01-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7363" y="0"/>
            <a:ext cx="41449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5" descr="C:\cygwin\home\wada\3DBPCA\CP\structure-904\material-002\xicrit-004\povanime.result-01-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38" y="3035300"/>
            <a:ext cx="41449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C:\cygwin\home\wada\3DBPCA\CP\structure-902\material-002\xicrit-004\povanime.result-01-0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5850" y="3035300"/>
            <a:ext cx="41465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3" descr="C:\cygwin\home\wada\3DBPCA\CP\structure-906\material-002\xicrit-004\povanime.result-01-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57250" y="3035300"/>
            <a:ext cx="41449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42875"/>
            <a:ext cx="7470775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Initial conditions and settings</a:t>
            </a:r>
            <a:endParaRPr lang="ja-JP" altLang="en-US" dirty="0"/>
          </a:p>
        </p:txBody>
      </p:sp>
      <p:sp>
        <p:nvSpPr>
          <p:cNvPr id="54279" name="Text Box 2"/>
          <p:cNvSpPr txBox="1">
            <a:spLocks noChangeArrowheads="1"/>
          </p:cNvSpPr>
          <p:nvPr/>
        </p:nvSpPr>
        <p:spPr bwMode="auto">
          <a:xfrm>
            <a:off x="77788" y="969963"/>
            <a:ext cx="678903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dirty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(hexagonal) close-packed</a:t>
            </a:r>
            <a:r>
              <a:rPr lang="ja-JP" altLang="en-US" dirty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aggregates</a:t>
            </a:r>
            <a:r>
              <a:rPr lang="ja-JP" altLang="en-US" dirty="0" smtClean="0">
                <a:solidFill>
                  <a:srgbClr val="FFFFFF"/>
                </a:solidFill>
              </a:rPr>
              <a:t>：</a:t>
            </a:r>
            <a:endParaRPr lang="en-US" altLang="ja-JP" dirty="0">
              <a:solidFill>
                <a:srgbClr val="FFFFFF"/>
              </a:solidFill>
            </a:endParaRPr>
          </a:p>
          <a:p>
            <a:pPr>
              <a:buClr>
                <a:srgbClr val="FF3300"/>
              </a:buClr>
            </a:pPr>
            <a:r>
              <a:rPr lang="ja-JP" altLang="en-US" dirty="0">
                <a:solidFill>
                  <a:srgbClr val="FFFFFF"/>
                </a:solidFill>
              </a:rPr>
              <a:t>　　</a:t>
            </a:r>
            <a:r>
              <a:rPr lang="en-US" altLang="ja-JP" dirty="0" smtClean="0">
                <a:solidFill>
                  <a:srgbClr val="FFFFFF"/>
                </a:solidFill>
              </a:rPr>
              <a:t>mean C.N. </a:t>
            </a:r>
            <a:r>
              <a:rPr lang="ja-JP" altLang="en-US" dirty="0" smtClean="0">
                <a:solidFill>
                  <a:srgbClr val="FFFFFF"/>
                </a:solidFill>
              </a:rPr>
              <a:t>～ １１</a:t>
            </a:r>
            <a:endParaRPr lang="en-US" altLang="ja-JP" sz="1800" dirty="0">
              <a:solidFill>
                <a:srgbClr val="FFFFFF"/>
              </a:solidFill>
            </a:endParaRPr>
          </a:p>
          <a:p>
            <a:pPr lvl="1">
              <a:buClr>
                <a:srgbClr val="FF3300"/>
              </a:buClr>
              <a:buFontTx/>
              <a:buChar char="•"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Number of particles</a:t>
            </a:r>
            <a:r>
              <a:rPr lang="ja-JP" altLang="en-US" sz="1800" dirty="0" smtClean="0">
                <a:solidFill>
                  <a:srgbClr val="FFFFFF"/>
                </a:solidFill>
              </a:rPr>
              <a:t>：</a:t>
            </a:r>
            <a:r>
              <a:rPr lang="ja-JP" altLang="en-US" sz="1800" dirty="0">
                <a:solidFill>
                  <a:srgbClr val="FFFFFF"/>
                </a:solidFill>
              </a:rPr>
              <a:t>４１９７　</a:t>
            </a:r>
            <a:r>
              <a:rPr lang="ja-JP" altLang="en-US" sz="1800" dirty="0" smtClean="0">
                <a:solidFill>
                  <a:srgbClr val="FFFFFF"/>
                </a:solidFill>
              </a:rPr>
              <a:t>（</a:t>
            </a:r>
            <a:r>
              <a:rPr lang="en-US" altLang="ja-JP" sz="1800" dirty="0" smtClean="0">
                <a:solidFill>
                  <a:srgbClr val="FFFFFF"/>
                </a:solidFill>
              </a:rPr>
              <a:t>3 types randomly produced</a:t>
            </a:r>
            <a:r>
              <a:rPr lang="ja-JP" altLang="en-US" sz="1800" dirty="0" smtClean="0">
                <a:solidFill>
                  <a:srgbClr val="FFFFFF"/>
                </a:solidFill>
              </a:rPr>
              <a:t>）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34925" y="5546725"/>
            <a:ext cx="8909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dirty="0">
                <a:solidFill>
                  <a:srgbClr val="FFFFFF"/>
                </a:solidFill>
              </a:rPr>
              <a:t>Ice </a:t>
            </a:r>
            <a:r>
              <a:rPr lang="en-US" altLang="ja-JP" sz="1600" dirty="0">
                <a:solidFill>
                  <a:srgbClr val="FFFFFF"/>
                </a:solidFill>
              </a:rPr>
              <a:t>(</a:t>
            </a:r>
            <a:r>
              <a:rPr lang="en-US" altLang="ja-JP" sz="1600" i="1" dirty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sz="1600" i="1" dirty="0">
                <a:solidFill>
                  <a:srgbClr val="FFFFFF"/>
                </a:solidFill>
              </a:rPr>
              <a:t> </a:t>
            </a:r>
            <a:r>
              <a:rPr lang="en-US" altLang="ja-JP" sz="1600" dirty="0">
                <a:solidFill>
                  <a:srgbClr val="FFFFFF"/>
                </a:solidFill>
              </a:rPr>
              <a:t>= </a:t>
            </a:r>
            <a:r>
              <a:rPr lang="en-US" altLang="ja-JP" sz="1600" dirty="0" smtClean="0">
                <a:solidFill>
                  <a:srgbClr val="FFFFFF"/>
                </a:solidFill>
              </a:rPr>
              <a:t>7.0</a:t>
            </a:r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altLang="ja-JP" sz="1600" dirty="0" err="1" smtClean="0">
                <a:solidFill>
                  <a:srgbClr val="FFFFFF"/>
                </a:solidFill>
                <a:latin typeface="Arial"/>
                <a:cs typeface="Times New Roman" pitchFamily="18" charset="0"/>
              </a:rPr>
              <a:t>G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Pa</a:t>
            </a:r>
            <a:r>
              <a:rPr lang="en-US" altLang="ja-JP" sz="1600" dirty="0">
                <a:solidFill>
                  <a:srgbClr val="FFFFFF"/>
                </a:solidFill>
              </a:rPr>
              <a:t>, </a:t>
            </a:r>
            <a:r>
              <a:rPr lang="en-US" altLang="ja-JP" sz="1600" i="1" dirty="0">
                <a:solidFill>
                  <a:srgbClr val="FFFFFF"/>
                </a:solidFill>
                <a:latin typeface="Symbol" pitchFamily="18" charset="2"/>
              </a:rPr>
              <a:t>n </a:t>
            </a:r>
            <a:r>
              <a:rPr lang="en-US" altLang="ja-JP" sz="1600" dirty="0">
                <a:solidFill>
                  <a:srgbClr val="FFFFFF"/>
                </a:solidFill>
              </a:rPr>
              <a:t>= 0.25, </a:t>
            </a:r>
            <a:r>
              <a:rPr lang="en-US" altLang="ja-JP" sz="1600" i="1" dirty="0">
                <a:solidFill>
                  <a:srgbClr val="FFFFFF"/>
                </a:solidFill>
                <a:latin typeface="Symbol" pitchFamily="18" charset="2"/>
              </a:rPr>
              <a:t>g </a:t>
            </a:r>
            <a:r>
              <a:rPr lang="en-US" altLang="ja-JP" sz="1600" dirty="0">
                <a:solidFill>
                  <a:srgbClr val="FFFFFF"/>
                </a:solidFill>
              </a:rPr>
              <a:t>= 100 </a:t>
            </a:r>
            <a:r>
              <a:rPr lang="en-US" altLang="ja-JP" sz="1600" dirty="0" err="1">
                <a:solidFill>
                  <a:srgbClr val="FFFFFF"/>
                </a:solidFill>
              </a:rPr>
              <a:t>mJ</a:t>
            </a:r>
            <a:r>
              <a:rPr lang="en-US" altLang="ja-JP" sz="1600" dirty="0">
                <a:solidFill>
                  <a:srgbClr val="FFFFFF"/>
                </a:solidFill>
              </a:rPr>
              <a:t>/m</a:t>
            </a:r>
            <a:r>
              <a:rPr lang="en-US" altLang="ja-JP" sz="1600" baseline="30000" dirty="0">
                <a:solidFill>
                  <a:srgbClr val="FFFFFF"/>
                </a:solidFill>
              </a:rPr>
              <a:t>2</a:t>
            </a:r>
            <a:r>
              <a:rPr lang="en-US" altLang="ja-JP" sz="1600" dirty="0">
                <a:solidFill>
                  <a:srgbClr val="FFFFFF"/>
                </a:solidFill>
              </a:rPr>
              <a:t>, </a:t>
            </a:r>
            <a:r>
              <a:rPr lang="en-US" altLang="ja-JP" sz="1600" i="1" dirty="0">
                <a:solidFill>
                  <a:srgbClr val="FFFFFF"/>
                </a:solidFill>
                <a:latin typeface="Times New Roman" pitchFamily="18" charset="0"/>
              </a:rPr>
              <a:t>R </a:t>
            </a:r>
            <a:r>
              <a:rPr lang="en-US" altLang="ja-JP" sz="1600" dirty="0">
                <a:solidFill>
                  <a:srgbClr val="FFFFFF"/>
                </a:solidFill>
              </a:rPr>
              <a:t>= 0.1</a:t>
            </a:r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600" dirty="0">
                <a:solidFill>
                  <a:srgbClr val="FFFFFF"/>
                </a:solidFill>
              </a:rPr>
              <a:t>m) , critical rolling displace.</a:t>
            </a:r>
            <a:r>
              <a:rPr lang="ja-JP" altLang="en-US" sz="1600" dirty="0">
                <a:solidFill>
                  <a:srgbClr val="FFFFFF"/>
                </a:solidFill>
              </a:rPr>
              <a:t>　</a:t>
            </a:r>
            <a:r>
              <a:rPr lang="en-US" altLang="ja-JP" sz="1800" i="1" dirty="0" err="1">
                <a:solidFill>
                  <a:srgbClr val="FFFFFF"/>
                </a:solidFill>
                <a:latin typeface="Symbol" pitchFamily="18" charset="2"/>
              </a:rPr>
              <a:t>x</a:t>
            </a:r>
            <a:r>
              <a:rPr lang="en-US" altLang="ja-JP" sz="1800" baseline="-25000" dirty="0" err="1">
                <a:solidFill>
                  <a:srgbClr val="FFFFFF"/>
                </a:solidFill>
              </a:rPr>
              <a:t>crit</a:t>
            </a:r>
            <a:r>
              <a:rPr lang="en-US" altLang="ja-JP" sz="1800" dirty="0">
                <a:solidFill>
                  <a:srgbClr val="FFFFFF"/>
                </a:solidFill>
              </a:rPr>
              <a:t> = 8</a:t>
            </a:r>
            <a:r>
              <a:rPr lang="en-US" altLang="ja-JP" sz="1800" dirty="0">
                <a:solidFill>
                  <a:srgbClr val="FFFFFF"/>
                </a:solidFill>
                <a:cs typeface="Arial" charset="0"/>
              </a:rPr>
              <a:t>Å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4281" name="Text Box 50"/>
          <p:cNvSpPr txBox="1">
            <a:spLocks noChangeArrowheads="1"/>
          </p:cNvSpPr>
          <p:nvPr/>
        </p:nvSpPr>
        <p:spPr bwMode="auto">
          <a:xfrm>
            <a:off x="34925" y="6289675"/>
            <a:ext cx="78726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i="1" dirty="0" err="1">
                <a:solidFill>
                  <a:srgbClr val="FFFFFF"/>
                </a:solidFill>
                <a:latin typeface="Times New Roman" pitchFamily="18" charset="0"/>
              </a:rPr>
              <a:t>u</a:t>
            </a:r>
            <a:r>
              <a:rPr lang="en-US" altLang="ja-JP" baseline="-25000" dirty="0" err="1">
                <a:solidFill>
                  <a:srgbClr val="FFFFFF"/>
                </a:solidFill>
                <a:latin typeface="Times New Roman" pitchFamily="18" charset="0"/>
              </a:rPr>
              <a:t>col</a:t>
            </a:r>
            <a:r>
              <a:rPr lang="en-US" altLang="ja-JP" dirty="0">
                <a:solidFill>
                  <a:srgbClr val="FFFFFF"/>
                </a:solidFill>
                <a:latin typeface="Times New Roman" pitchFamily="18" charset="0"/>
              </a:rPr>
              <a:t> =  </a:t>
            </a:r>
            <a:r>
              <a:rPr lang="en-US" altLang="ja-JP" dirty="0">
                <a:solidFill>
                  <a:srgbClr val="FFFFFF"/>
                </a:solidFill>
              </a:rPr>
              <a:t>0.1 - 22</a:t>
            </a:r>
            <a:r>
              <a:rPr lang="en-US" altLang="ja-JP" dirty="0">
                <a:solidFill>
                  <a:srgbClr val="FFFFFF"/>
                </a:solidFill>
                <a:latin typeface="Times New Roman" pitchFamily="18" charset="0"/>
              </a:rPr>
              <a:t>  m/s  (</a:t>
            </a:r>
            <a:r>
              <a:rPr lang="en-US" altLang="ja-JP" dirty="0">
                <a:solidFill>
                  <a:srgbClr val="FFFFFF"/>
                </a:solidFill>
              </a:rPr>
              <a:t>Ice</a:t>
            </a:r>
            <a:r>
              <a:rPr lang="en-US" altLang="ja-JP" dirty="0">
                <a:solidFill>
                  <a:srgbClr val="FFFFFF"/>
                </a:solidFill>
                <a:latin typeface="Times New Roman" pitchFamily="18" charset="0"/>
              </a:rPr>
              <a:t>),  </a:t>
            </a:r>
            <a:r>
              <a:rPr lang="en-US" altLang="ja-JP" dirty="0">
                <a:solidFill>
                  <a:srgbClr val="FFFFFF"/>
                </a:solidFill>
              </a:rPr>
              <a:t>0.01 - 2.2</a:t>
            </a:r>
            <a:r>
              <a:rPr lang="en-US" altLang="ja-JP" dirty="0">
                <a:solidFill>
                  <a:srgbClr val="FFFFFF"/>
                </a:solidFill>
                <a:latin typeface="Times New Roman" pitchFamily="18" charset="0"/>
              </a:rPr>
              <a:t>  m/s</a:t>
            </a:r>
            <a:r>
              <a:rPr lang="en-US" altLang="ja-JP" dirty="0">
                <a:solidFill>
                  <a:srgbClr val="FFFFFF"/>
                </a:solidFill>
              </a:rPr>
              <a:t> (SiO</a:t>
            </a:r>
            <a:r>
              <a:rPr lang="en-US" altLang="ja-JP" baseline="-25000" dirty="0">
                <a:solidFill>
                  <a:srgbClr val="FFFFFF"/>
                </a:solidFill>
              </a:rPr>
              <a:t>2</a:t>
            </a:r>
            <a:r>
              <a:rPr lang="en-US" altLang="ja-JP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4282" name="Text Box 2"/>
          <p:cNvSpPr txBox="1">
            <a:spLocks noChangeArrowheads="1"/>
          </p:cNvSpPr>
          <p:nvPr/>
        </p:nvSpPr>
        <p:spPr bwMode="auto">
          <a:xfrm>
            <a:off x="77000" y="2143125"/>
            <a:ext cx="78021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dirty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particle-extracted aggregates</a:t>
            </a:r>
            <a:r>
              <a:rPr lang="ja-JP" altLang="en-US" dirty="0" smtClean="0">
                <a:solidFill>
                  <a:srgbClr val="FFFFFF"/>
                </a:solidFill>
              </a:rPr>
              <a:t>：</a:t>
            </a:r>
            <a:endParaRPr lang="en-US" altLang="ja-JP" dirty="0">
              <a:solidFill>
                <a:srgbClr val="FFFFFF"/>
              </a:solidFill>
            </a:endParaRPr>
          </a:p>
          <a:p>
            <a:pPr>
              <a:buClr>
                <a:srgbClr val="FF3300"/>
              </a:buClr>
            </a:pPr>
            <a:r>
              <a:rPr lang="ja-JP" altLang="en-US" dirty="0">
                <a:solidFill>
                  <a:srgbClr val="FFFFFF"/>
                </a:solidFill>
              </a:rPr>
              <a:t>　　 </a:t>
            </a:r>
            <a:r>
              <a:rPr lang="en-US" altLang="ja-JP" dirty="0" smtClean="0">
                <a:solidFill>
                  <a:srgbClr val="FFFFFF"/>
                </a:solidFill>
              </a:rPr>
              <a:t>extraction rate</a:t>
            </a:r>
            <a:r>
              <a:rPr lang="ja-JP" altLang="en-US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altLang="ja-JP" i="1" dirty="0">
                <a:solidFill>
                  <a:srgbClr val="FFFFFF"/>
                </a:solidFill>
                <a:cs typeface="Times New Roman" pitchFamily="18" charset="0"/>
              </a:rPr>
              <a:t>= </a:t>
            </a:r>
            <a:r>
              <a:rPr lang="en-US" altLang="ja-JP" dirty="0">
                <a:solidFill>
                  <a:srgbClr val="FFFFFF"/>
                </a:solidFill>
                <a:cs typeface="Times New Roman" pitchFamily="18" charset="0"/>
              </a:rPr>
              <a:t>0.05 - 0.75</a:t>
            </a:r>
            <a:r>
              <a:rPr lang="en-US" altLang="ja-JP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C.N.</a:t>
            </a:r>
            <a:r>
              <a:rPr lang="ja-JP" altLang="en-US" sz="2000" dirty="0" smtClean="0">
                <a:solidFill>
                  <a:srgbClr val="FFFFFF"/>
                </a:solidFill>
              </a:rPr>
              <a:t>～</a:t>
            </a:r>
            <a:r>
              <a:rPr lang="en-US" altLang="ja-JP" sz="2000" dirty="0">
                <a:solidFill>
                  <a:srgbClr val="FFFFFF"/>
                </a:solidFill>
              </a:rPr>
              <a:t>12 (1 –</a:t>
            </a:r>
            <a:r>
              <a:rPr lang="en-US" altLang="ja-JP" sz="20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sz="2000" b="1" i="1" dirty="0">
                <a:solidFill>
                  <a:srgbClr val="FFFFFF"/>
                </a:solidFill>
                <a:latin typeface="Times New Roman" pitchFamily="18" charset="0"/>
              </a:rPr>
              <a:t>f</a:t>
            </a:r>
            <a:r>
              <a:rPr lang="ja-JP" altLang="en-US" sz="2000" b="1" i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</a:rPr>
              <a:t>)</a:t>
            </a:r>
            <a:r>
              <a:rPr lang="ja-JP" alt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4283" name="テキスト ボックス 11"/>
          <p:cNvSpPr txBox="1">
            <a:spLocks noChangeArrowheads="1"/>
          </p:cNvSpPr>
          <p:nvPr/>
        </p:nvSpPr>
        <p:spPr bwMode="auto">
          <a:xfrm>
            <a:off x="285750" y="3143250"/>
            <a:ext cx="1871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f </a:t>
            </a:r>
            <a:r>
              <a:rPr lang="en-US" altLang="ja-JP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0.2</a:t>
            </a:r>
          </a:p>
          <a:p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mean C.N.</a:t>
            </a:r>
            <a:r>
              <a:rPr lang="ja-JP" altLang="en-US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8.8</a:t>
            </a:r>
            <a:endParaRPr lang="ja-JP" altLang="en-US" sz="1800" dirty="0">
              <a:solidFill>
                <a:srgbClr val="FFFFFF"/>
              </a:solidFill>
              <a:ea typeface="HGｺﾞｼｯｸM" pitchFamily="49" charset="-128"/>
              <a:cs typeface="Times New Roman" pitchFamily="18" charset="0"/>
            </a:endParaRPr>
          </a:p>
        </p:txBody>
      </p:sp>
      <p:sp>
        <p:nvSpPr>
          <p:cNvPr id="54284" name="テキスト ボックス 12"/>
          <p:cNvSpPr txBox="1">
            <a:spLocks noChangeArrowheads="1"/>
          </p:cNvSpPr>
          <p:nvPr/>
        </p:nvSpPr>
        <p:spPr bwMode="auto">
          <a:xfrm>
            <a:off x="3467100" y="3143250"/>
            <a:ext cx="1871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f </a:t>
            </a:r>
            <a:r>
              <a:rPr lang="en-US" altLang="ja-JP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0.5</a:t>
            </a:r>
          </a:p>
          <a:p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mean C.N.</a:t>
            </a:r>
            <a:r>
              <a:rPr lang="ja-JP" altLang="en-US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5.5</a:t>
            </a:r>
            <a:endParaRPr lang="ja-JP" altLang="en-US" sz="1800" dirty="0">
              <a:solidFill>
                <a:srgbClr val="FFFFFF"/>
              </a:solidFill>
              <a:ea typeface="HGｺﾞｼｯｸM" pitchFamily="49" charset="-128"/>
              <a:cs typeface="Times New Roman" pitchFamily="18" charset="0"/>
            </a:endParaRPr>
          </a:p>
        </p:txBody>
      </p:sp>
      <p:sp>
        <p:nvSpPr>
          <p:cNvPr id="54285" name="テキスト ボックス 13"/>
          <p:cNvSpPr txBox="1">
            <a:spLocks noChangeArrowheads="1"/>
          </p:cNvSpPr>
          <p:nvPr/>
        </p:nvSpPr>
        <p:spPr bwMode="auto">
          <a:xfrm>
            <a:off x="6715125" y="3143250"/>
            <a:ext cx="18710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f </a:t>
            </a:r>
            <a:r>
              <a:rPr lang="en-US" altLang="ja-JP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0.75</a:t>
            </a:r>
          </a:p>
          <a:p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mean C.N.</a:t>
            </a:r>
            <a:r>
              <a:rPr lang="ja-JP" altLang="en-US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2.8</a:t>
            </a:r>
            <a:endParaRPr lang="ja-JP" altLang="en-US" sz="1800" dirty="0">
              <a:solidFill>
                <a:srgbClr val="FFFFFF"/>
              </a:solidFill>
              <a:ea typeface="HGｺﾞｼｯｸM" pitchFamily="49" charset="-128"/>
              <a:cs typeface="Times New Roman" pitchFamily="18" charset="0"/>
            </a:endParaRPr>
          </a:p>
        </p:txBody>
      </p:sp>
      <p:sp>
        <p:nvSpPr>
          <p:cNvPr id="54286" name="Text Box 8"/>
          <p:cNvSpPr txBox="1">
            <a:spLocks noChangeArrowheads="1"/>
          </p:cNvSpPr>
          <p:nvPr/>
        </p:nvSpPr>
        <p:spPr bwMode="auto">
          <a:xfrm>
            <a:off x="20638" y="5905500"/>
            <a:ext cx="88344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dirty="0">
                <a:solidFill>
                  <a:srgbClr val="FFFFFF"/>
                </a:solidFill>
              </a:rPr>
              <a:t>SiO</a:t>
            </a:r>
            <a:r>
              <a:rPr lang="en-US" altLang="ja-JP" baseline="-25000" dirty="0">
                <a:solidFill>
                  <a:srgbClr val="FFFFFF"/>
                </a:solidFill>
              </a:rPr>
              <a:t>2</a:t>
            </a:r>
            <a:r>
              <a:rPr lang="en-US" altLang="ja-JP" dirty="0">
                <a:solidFill>
                  <a:srgbClr val="FFFFFF"/>
                </a:solidFill>
              </a:rPr>
              <a:t> </a:t>
            </a:r>
            <a:r>
              <a:rPr lang="en-US" altLang="ja-JP" sz="1600" dirty="0">
                <a:solidFill>
                  <a:srgbClr val="FFFFFF"/>
                </a:solidFill>
              </a:rPr>
              <a:t>(</a:t>
            </a:r>
            <a:r>
              <a:rPr lang="en-US" altLang="ja-JP" sz="1600" i="1" dirty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sz="1600" i="1" dirty="0">
                <a:solidFill>
                  <a:srgbClr val="FFFFFF"/>
                </a:solidFill>
              </a:rPr>
              <a:t> </a:t>
            </a:r>
            <a:r>
              <a:rPr lang="en-US" altLang="ja-JP" sz="1600" dirty="0">
                <a:solidFill>
                  <a:srgbClr val="FFFFFF"/>
                </a:solidFill>
              </a:rPr>
              <a:t>= </a:t>
            </a:r>
            <a:r>
              <a:rPr lang="en-US" altLang="ja-JP" sz="1600" dirty="0" smtClean="0">
                <a:solidFill>
                  <a:srgbClr val="FFFFFF"/>
                </a:solidFill>
              </a:rPr>
              <a:t>54 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GPa</a:t>
            </a:r>
            <a:r>
              <a:rPr lang="en-US" altLang="ja-JP" sz="1600" dirty="0">
                <a:solidFill>
                  <a:srgbClr val="FFFFFF"/>
                </a:solidFill>
              </a:rPr>
              <a:t>, </a:t>
            </a:r>
            <a:r>
              <a:rPr lang="en-US" altLang="ja-JP" sz="1600" i="1" dirty="0">
                <a:solidFill>
                  <a:srgbClr val="FFFFFF"/>
                </a:solidFill>
                <a:latin typeface="Symbol" pitchFamily="18" charset="2"/>
              </a:rPr>
              <a:t>n </a:t>
            </a:r>
            <a:r>
              <a:rPr lang="en-US" altLang="ja-JP" sz="1600" dirty="0">
                <a:solidFill>
                  <a:srgbClr val="FFFFFF"/>
                </a:solidFill>
              </a:rPr>
              <a:t>= 0.17, </a:t>
            </a:r>
            <a:r>
              <a:rPr lang="en-US" altLang="ja-JP" sz="1600" i="1" dirty="0">
                <a:solidFill>
                  <a:srgbClr val="FFFFFF"/>
                </a:solidFill>
                <a:latin typeface="Symbol" pitchFamily="18" charset="2"/>
              </a:rPr>
              <a:t>g </a:t>
            </a:r>
            <a:r>
              <a:rPr lang="en-US" altLang="ja-JP" sz="1600" dirty="0">
                <a:solidFill>
                  <a:srgbClr val="FFFFFF"/>
                </a:solidFill>
              </a:rPr>
              <a:t>= 25 </a:t>
            </a:r>
            <a:r>
              <a:rPr lang="en-US" altLang="ja-JP" sz="1600" dirty="0" err="1">
                <a:solidFill>
                  <a:srgbClr val="FFFFFF"/>
                </a:solidFill>
              </a:rPr>
              <a:t>mJ</a:t>
            </a:r>
            <a:r>
              <a:rPr lang="en-US" altLang="ja-JP" sz="1600" dirty="0">
                <a:solidFill>
                  <a:srgbClr val="FFFFFF"/>
                </a:solidFill>
              </a:rPr>
              <a:t>/m</a:t>
            </a:r>
            <a:r>
              <a:rPr lang="en-US" altLang="ja-JP" sz="1600" baseline="30000" dirty="0">
                <a:solidFill>
                  <a:srgbClr val="FFFFFF"/>
                </a:solidFill>
              </a:rPr>
              <a:t>2</a:t>
            </a:r>
            <a:r>
              <a:rPr lang="en-US" altLang="ja-JP" sz="1600" dirty="0">
                <a:solidFill>
                  <a:srgbClr val="FFFFFF"/>
                </a:solidFill>
              </a:rPr>
              <a:t>, </a:t>
            </a:r>
            <a:r>
              <a:rPr lang="en-US" altLang="ja-JP" sz="1600" i="1" dirty="0">
                <a:solidFill>
                  <a:srgbClr val="FFFFFF"/>
                </a:solidFill>
                <a:latin typeface="Times New Roman" pitchFamily="18" charset="0"/>
              </a:rPr>
              <a:t>R </a:t>
            </a:r>
            <a:r>
              <a:rPr lang="en-US" altLang="ja-JP" sz="1600" dirty="0">
                <a:solidFill>
                  <a:srgbClr val="FFFFFF"/>
                </a:solidFill>
              </a:rPr>
              <a:t>= 0.1</a:t>
            </a:r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600" dirty="0">
                <a:solidFill>
                  <a:srgbClr val="FFFFFF"/>
                </a:solidFill>
              </a:rPr>
              <a:t>m) , critical rolling displace.</a:t>
            </a:r>
            <a:r>
              <a:rPr lang="ja-JP" altLang="en-US" sz="1600" dirty="0">
                <a:solidFill>
                  <a:srgbClr val="FFFFFF"/>
                </a:solidFill>
              </a:rPr>
              <a:t>　</a:t>
            </a:r>
            <a:r>
              <a:rPr lang="en-US" altLang="ja-JP" sz="1800" i="1" dirty="0" err="1">
                <a:solidFill>
                  <a:srgbClr val="FFFFFF"/>
                </a:solidFill>
                <a:latin typeface="Symbol" pitchFamily="18" charset="2"/>
              </a:rPr>
              <a:t>x</a:t>
            </a:r>
            <a:r>
              <a:rPr lang="en-US" altLang="ja-JP" sz="1800" baseline="-25000" dirty="0" err="1">
                <a:solidFill>
                  <a:srgbClr val="FFFFFF"/>
                </a:solidFill>
              </a:rPr>
              <a:t>crit</a:t>
            </a:r>
            <a:r>
              <a:rPr lang="en-US" altLang="ja-JP" sz="1800" dirty="0">
                <a:solidFill>
                  <a:srgbClr val="FFFFFF"/>
                </a:solidFill>
              </a:rPr>
              <a:t> = 8</a:t>
            </a:r>
            <a:r>
              <a:rPr lang="en-US" altLang="ja-JP" sz="1800" dirty="0">
                <a:solidFill>
                  <a:srgbClr val="FFFFFF"/>
                </a:solidFill>
                <a:cs typeface="Arial" charset="0"/>
              </a:rPr>
              <a:t>Å</a:t>
            </a:r>
            <a:endParaRPr lang="en-US" altLang="ja-JP" dirty="0">
              <a:solidFill>
                <a:srgbClr val="FFFFFF"/>
              </a:solidFill>
            </a:endParaRPr>
          </a:p>
        </p:txBody>
      </p:sp>
      <p:pic>
        <p:nvPicPr>
          <p:cNvPr id="16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C:\cygwin\home\wada\3DBPCA\CP\structure-906\material-002\xicrit-004\povanime.result-5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C:\cygwin\home\wada\3DBPCA\CP\structure-901\material-002\xicrit-004\povanime.result-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70775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Examples of simulation (Ice)</a:t>
            </a:r>
          </a:p>
        </p:txBody>
      </p:sp>
      <p:pic>
        <p:nvPicPr>
          <p:cNvPr id="57348" name="Picture 4" descr="C:\cygwin\home\wada\3DBPCA\CP\structure-902\material-002\xicrit-004\povanime.result-0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C:\cygwin\home\wada\3DBPCA\CP\structure-904\material-002\xicrit-004\povanime.result-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930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363538" y="2524125"/>
            <a:ext cx="3544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0.096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0.66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7351" name="テキスト ボックス 10"/>
          <p:cNvSpPr txBox="1">
            <a:spLocks noChangeArrowheads="1"/>
          </p:cNvSpPr>
          <p:nvPr/>
        </p:nvSpPr>
        <p:spPr bwMode="auto">
          <a:xfrm>
            <a:off x="363538" y="1514475"/>
            <a:ext cx="1183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11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57352" name="Text Box 5"/>
          <p:cNvSpPr txBox="1">
            <a:spLocks noChangeArrowheads="1"/>
          </p:cNvSpPr>
          <p:nvPr/>
        </p:nvSpPr>
        <p:spPr bwMode="auto">
          <a:xfrm>
            <a:off x="4976813" y="2524125"/>
            <a:ext cx="3544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0.096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0.53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7353" name="テキスト ボックス 12"/>
          <p:cNvSpPr txBox="1">
            <a:spLocks noChangeArrowheads="1"/>
          </p:cNvSpPr>
          <p:nvPr/>
        </p:nvSpPr>
        <p:spPr bwMode="auto">
          <a:xfrm>
            <a:off x="4976813" y="1514475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8.8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57354" name="Text Box 5"/>
          <p:cNvSpPr txBox="1">
            <a:spLocks noChangeArrowheads="1"/>
          </p:cNvSpPr>
          <p:nvPr/>
        </p:nvSpPr>
        <p:spPr bwMode="auto">
          <a:xfrm>
            <a:off x="363538" y="5999163"/>
            <a:ext cx="3371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0.38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5.3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7355" name="テキスト ボックス 14"/>
          <p:cNvSpPr txBox="1">
            <a:spLocks noChangeArrowheads="1"/>
          </p:cNvSpPr>
          <p:nvPr/>
        </p:nvSpPr>
        <p:spPr bwMode="auto">
          <a:xfrm>
            <a:off x="363538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5.5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57356" name="Text Box 5"/>
          <p:cNvSpPr txBox="1">
            <a:spLocks noChangeArrowheads="1"/>
          </p:cNvSpPr>
          <p:nvPr/>
        </p:nvSpPr>
        <p:spPr bwMode="auto">
          <a:xfrm>
            <a:off x="4976813" y="5999163"/>
            <a:ext cx="331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0.38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2.7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7357" name="テキスト ボックス 16"/>
          <p:cNvSpPr txBox="1">
            <a:spLocks noChangeArrowheads="1"/>
          </p:cNvSpPr>
          <p:nvPr/>
        </p:nvSpPr>
        <p:spPr bwMode="auto">
          <a:xfrm>
            <a:off x="4976813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2.8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1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 descr="C:\cygwin\home\wada\3DBPCA\CP\structure-904\material-002\xicrit-004\povanime.result-01.energ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4" descr="C:\cygwin\home\wada\3DBPCA\CP\structure-902\material-002\xicrit-004\povanime.result-01.energ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C:\cygwin\home\wada\3DBPCA\CP\structure-906\material-002\xicrit-004\povanime.result-51.energ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30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C:\cygwin\home\wada\3DBPCA\CP\structure-901\material-002\xicrit-004\povanime.result-51.energy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5"/>
          <p:cNvSpPr txBox="1">
            <a:spLocks noChangeArrowheads="1"/>
          </p:cNvSpPr>
          <p:nvPr/>
        </p:nvSpPr>
        <p:spPr bwMode="auto">
          <a:xfrm>
            <a:off x="363538" y="2524125"/>
            <a:ext cx="3544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0.096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0.66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8376" name="Text Box 5"/>
          <p:cNvSpPr txBox="1">
            <a:spLocks noChangeArrowheads="1"/>
          </p:cNvSpPr>
          <p:nvPr/>
        </p:nvSpPr>
        <p:spPr bwMode="auto">
          <a:xfrm>
            <a:off x="4976813" y="2524125"/>
            <a:ext cx="3544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0.096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0.53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8378" name="Text Box 5"/>
          <p:cNvSpPr txBox="1">
            <a:spLocks noChangeArrowheads="1"/>
          </p:cNvSpPr>
          <p:nvPr/>
        </p:nvSpPr>
        <p:spPr bwMode="auto">
          <a:xfrm>
            <a:off x="363538" y="5999163"/>
            <a:ext cx="3371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0.38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5.3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4976813" y="5999163"/>
            <a:ext cx="331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0.38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2.7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7" name="タイトル 1"/>
          <p:cNvSpPr txBox="1">
            <a:spLocks/>
          </p:cNvSpPr>
          <p:nvPr/>
        </p:nvSpPr>
        <p:spPr bwMode="auto">
          <a:xfrm>
            <a:off x="457200" y="0"/>
            <a:ext cx="7470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44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Examples of simulation (Ice)</a:t>
            </a:r>
          </a:p>
        </p:txBody>
      </p:sp>
      <p:sp>
        <p:nvSpPr>
          <p:cNvPr id="18" name="テキスト ボックス 10"/>
          <p:cNvSpPr txBox="1">
            <a:spLocks noChangeArrowheads="1"/>
          </p:cNvSpPr>
          <p:nvPr/>
        </p:nvSpPr>
        <p:spPr bwMode="auto">
          <a:xfrm>
            <a:off x="363538" y="1514475"/>
            <a:ext cx="1183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11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9" name="テキスト ボックス 12"/>
          <p:cNvSpPr txBox="1">
            <a:spLocks noChangeArrowheads="1"/>
          </p:cNvSpPr>
          <p:nvPr/>
        </p:nvSpPr>
        <p:spPr bwMode="auto">
          <a:xfrm>
            <a:off x="4976813" y="1514475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8.8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20" name="テキスト ボックス 14"/>
          <p:cNvSpPr txBox="1">
            <a:spLocks noChangeArrowheads="1"/>
          </p:cNvSpPr>
          <p:nvPr/>
        </p:nvSpPr>
        <p:spPr bwMode="auto">
          <a:xfrm>
            <a:off x="363538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5.5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21" name="テキスト ボックス 16"/>
          <p:cNvSpPr txBox="1">
            <a:spLocks noChangeArrowheads="1"/>
          </p:cNvSpPr>
          <p:nvPr/>
        </p:nvSpPr>
        <p:spPr bwMode="auto">
          <a:xfrm>
            <a:off x="4976813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2.8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1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6" descr="C:\cygwin\home\wada\3DBPCA\CP\structure-906\material-002\xicrit-004\povanime.result-0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5" descr="C:\cygwin\home\wada\3DBPCA\CP\structure-904\material-002\xicrit-004\povanime.result-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30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C:\cygwin\home\wada\3DBPCA\CP\structure-902\material-002\xicrit-004\povanime.result-0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2" descr="C:\cygwin\home\wada\3DBPCA\CP\structure-901\material-002\xicrit-004\povanime.result-0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 Box 5"/>
          <p:cNvSpPr txBox="1">
            <a:spLocks noChangeArrowheads="1"/>
          </p:cNvSpPr>
          <p:nvPr/>
        </p:nvSpPr>
        <p:spPr bwMode="auto">
          <a:xfrm>
            <a:off x="363538" y="2524125"/>
            <a:ext cx="325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170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9400" name="Text Box 5"/>
          <p:cNvSpPr txBox="1">
            <a:spLocks noChangeArrowheads="1"/>
          </p:cNvSpPr>
          <p:nvPr/>
        </p:nvSpPr>
        <p:spPr bwMode="auto">
          <a:xfrm>
            <a:off x="4976813" y="2524125"/>
            <a:ext cx="3255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135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9402" name="Text Box 5"/>
          <p:cNvSpPr txBox="1">
            <a:spLocks noChangeArrowheads="1"/>
          </p:cNvSpPr>
          <p:nvPr/>
        </p:nvSpPr>
        <p:spPr bwMode="auto">
          <a:xfrm>
            <a:off x="363538" y="5999163"/>
            <a:ext cx="3141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85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9404" name="Text Box 5"/>
          <p:cNvSpPr txBox="1">
            <a:spLocks noChangeArrowheads="1"/>
          </p:cNvSpPr>
          <p:nvPr/>
        </p:nvSpPr>
        <p:spPr bwMode="auto">
          <a:xfrm>
            <a:off x="4976813" y="5999163"/>
            <a:ext cx="319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 43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 bwMode="auto">
          <a:xfrm>
            <a:off x="457200" y="0"/>
            <a:ext cx="7470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44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Examples of simulation (Ice)</a:t>
            </a:r>
          </a:p>
        </p:txBody>
      </p:sp>
      <p:sp>
        <p:nvSpPr>
          <p:cNvPr id="17" name="テキスト ボックス 10"/>
          <p:cNvSpPr txBox="1">
            <a:spLocks noChangeArrowheads="1"/>
          </p:cNvSpPr>
          <p:nvPr/>
        </p:nvSpPr>
        <p:spPr bwMode="auto">
          <a:xfrm>
            <a:off x="363538" y="1514475"/>
            <a:ext cx="1183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11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8" name="テキスト ボックス 12"/>
          <p:cNvSpPr txBox="1">
            <a:spLocks noChangeArrowheads="1"/>
          </p:cNvSpPr>
          <p:nvPr/>
        </p:nvSpPr>
        <p:spPr bwMode="auto">
          <a:xfrm>
            <a:off x="4976813" y="1514475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8.8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9" name="テキスト ボックス 14"/>
          <p:cNvSpPr txBox="1">
            <a:spLocks noChangeArrowheads="1"/>
          </p:cNvSpPr>
          <p:nvPr/>
        </p:nvSpPr>
        <p:spPr bwMode="auto">
          <a:xfrm>
            <a:off x="363538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5.5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20" name="テキスト ボックス 16"/>
          <p:cNvSpPr txBox="1">
            <a:spLocks noChangeArrowheads="1"/>
          </p:cNvSpPr>
          <p:nvPr/>
        </p:nvSpPr>
        <p:spPr bwMode="auto">
          <a:xfrm>
            <a:off x="4976813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2.8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1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 descr="C:\cygwin\home\wada\3DBPCA\CP\structure-904\material-002\xicrit-004\povanime.result-04.energ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4" descr="C:\cygwin\home\wada\3DBPCA\CP\structure-902\material-002\xicrit-004\povanime.result-04.energ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C:\cygwin\home\wada\3DBPCA\CP\structure-906\material-002\xicrit-004\povanime.result-04.energ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30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2" descr="C:\cygwin\home\wada\3DBPCA\CP\structure-901\material-002\xicrit-004\povanime.result-04.energy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363538" y="2524125"/>
            <a:ext cx="325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170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0424" name="Text Box 5"/>
          <p:cNvSpPr txBox="1">
            <a:spLocks noChangeArrowheads="1"/>
          </p:cNvSpPr>
          <p:nvPr/>
        </p:nvSpPr>
        <p:spPr bwMode="auto">
          <a:xfrm>
            <a:off x="4976813" y="2524125"/>
            <a:ext cx="3255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135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0426" name="Text Box 5"/>
          <p:cNvSpPr txBox="1">
            <a:spLocks noChangeArrowheads="1"/>
          </p:cNvSpPr>
          <p:nvPr/>
        </p:nvSpPr>
        <p:spPr bwMode="auto">
          <a:xfrm>
            <a:off x="363538" y="5999163"/>
            <a:ext cx="3141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85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0428" name="Text Box 5"/>
          <p:cNvSpPr txBox="1">
            <a:spLocks noChangeArrowheads="1"/>
          </p:cNvSpPr>
          <p:nvPr/>
        </p:nvSpPr>
        <p:spPr bwMode="auto">
          <a:xfrm>
            <a:off x="4976813" y="5999163"/>
            <a:ext cx="319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 43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 bwMode="auto">
          <a:xfrm>
            <a:off x="457200" y="0"/>
            <a:ext cx="7470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44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Examples of simulation (Ice)</a:t>
            </a:r>
          </a:p>
        </p:txBody>
      </p:sp>
      <p:sp>
        <p:nvSpPr>
          <p:cNvPr id="17" name="テキスト ボックス 10"/>
          <p:cNvSpPr txBox="1">
            <a:spLocks noChangeArrowheads="1"/>
          </p:cNvSpPr>
          <p:nvPr/>
        </p:nvSpPr>
        <p:spPr bwMode="auto">
          <a:xfrm>
            <a:off x="363538" y="1514475"/>
            <a:ext cx="1183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11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8" name="テキスト ボックス 12"/>
          <p:cNvSpPr txBox="1">
            <a:spLocks noChangeArrowheads="1"/>
          </p:cNvSpPr>
          <p:nvPr/>
        </p:nvSpPr>
        <p:spPr bwMode="auto">
          <a:xfrm>
            <a:off x="4976813" y="1514475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8.8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9" name="テキスト ボックス 14"/>
          <p:cNvSpPr txBox="1">
            <a:spLocks noChangeArrowheads="1"/>
          </p:cNvSpPr>
          <p:nvPr/>
        </p:nvSpPr>
        <p:spPr bwMode="auto">
          <a:xfrm>
            <a:off x="363538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5.5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20" name="テキスト ボックス 16"/>
          <p:cNvSpPr txBox="1">
            <a:spLocks noChangeArrowheads="1"/>
          </p:cNvSpPr>
          <p:nvPr/>
        </p:nvSpPr>
        <p:spPr bwMode="auto">
          <a:xfrm>
            <a:off x="4976813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2.8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1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8" descr="povanim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2265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17" descr="povanim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265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6" descr="povanim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475" y="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5" descr="povanim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5"/>
          <p:cNvSpPr txBox="1">
            <a:spLocks noChangeArrowheads="1"/>
          </p:cNvSpPr>
          <p:nvPr/>
        </p:nvSpPr>
        <p:spPr bwMode="auto">
          <a:xfrm>
            <a:off x="363538" y="2524125"/>
            <a:ext cx="332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</a:t>
            </a:r>
            <a:r>
              <a:rPr lang="en-US" altLang="ja-JP" sz="1800" baseline="-25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</a:t>
            </a:r>
            <a:r>
              <a:rPr lang="ja-JP" altLang="en-US" sz="18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m/s  ( </a:t>
            </a:r>
            <a:r>
              <a:rPr lang="en-US" altLang="ja-JP" sz="1800" i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</a:t>
            </a:r>
            <a:r>
              <a:rPr lang="en-US" altLang="ja-JP" sz="1800" baseline="-25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4.1 </a:t>
            </a:r>
            <a:r>
              <a:rPr lang="en-US" altLang="ja-JP" sz="1800" i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 </a:t>
            </a:r>
            <a:r>
              <a:rPr lang="en-US" altLang="ja-JP" sz="1800" i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</a:t>
            </a:r>
            <a:r>
              <a:rPr lang="en-US" altLang="ja-JP" sz="1800" baseline="-250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1448" name="Text Box 5"/>
          <p:cNvSpPr txBox="1">
            <a:spLocks noChangeArrowheads="1"/>
          </p:cNvSpPr>
          <p:nvPr/>
        </p:nvSpPr>
        <p:spPr bwMode="auto">
          <a:xfrm>
            <a:off x="4976813" y="2524125"/>
            <a:ext cx="332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 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1450" name="Text Box 5"/>
          <p:cNvSpPr txBox="1">
            <a:spLocks noChangeArrowheads="1"/>
          </p:cNvSpPr>
          <p:nvPr/>
        </p:nvSpPr>
        <p:spPr bwMode="auto">
          <a:xfrm>
            <a:off x="363538" y="5999163"/>
            <a:ext cx="332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1452" name="Text Box 5"/>
          <p:cNvSpPr txBox="1">
            <a:spLocks noChangeArrowheads="1"/>
          </p:cNvSpPr>
          <p:nvPr/>
        </p:nvSpPr>
        <p:spPr bwMode="auto">
          <a:xfrm>
            <a:off x="4976813" y="5999163"/>
            <a:ext cx="337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 bwMode="auto">
          <a:xfrm>
            <a:off x="457200" y="0"/>
            <a:ext cx="7470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44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Examples of simulation (Ice)</a:t>
            </a:r>
          </a:p>
        </p:txBody>
      </p:sp>
      <p:sp>
        <p:nvSpPr>
          <p:cNvPr id="16" name="テキスト ボックス 10"/>
          <p:cNvSpPr txBox="1">
            <a:spLocks noChangeArrowheads="1"/>
          </p:cNvSpPr>
          <p:nvPr/>
        </p:nvSpPr>
        <p:spPr bwMode="auto">
          <a:xfrm>
            <a:off x="363538" y="1514475"/>
            <a:ext cx="1183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11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7" name="テキスト ボックス 12"/>
          <p:cNvSpPr txBox="1">
            <a:spLocks noChangeArrowheads="1"/>
          </p:cNvSpPr>
          <p:nvPr/>
        </p:nvSpPr>
        <p:spPr bwMode="auto">
          <a:xfrm>
            <a:off x="4976813" y="1514475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8.8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8" name="テキスト ボックス 14"/>
          <p:cNvSpPr txBox="1">
            <a:spLocks noChangeArrowheads="1"/>
          </p:cNvSpPr>
          <p:nvPr/>
        </p:nvSpPr>
        <p:spPr bwMode="auto">
          <a:xfrm>
            <a:off x="363538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5.5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9" name="テキスト ボックス 16"/>
          <p:cNvSpPr txBox="1">
            <a:spLocks noChangeArrowheads="1"/>
          </p:cNvSpPr>
          <p:nvPr/>
        </p:nvSpPr>
        <p:spPr bwMode="auto">
          <a:xfrm>
            <a:off x="4976813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2.8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20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5" descr="povanim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2265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14" descr="povanim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265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13" descr="povanim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475" y="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12" descr="povanim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1525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5"/>
          <p:cNvSpPr txBox="1">
            <a:spLocks noChangeArrowheads="1"/>
          </p:cNvSpPr>
          <p:nvPr/>
        </p:nvSpPr>
        <p:spPr bwMode="auto">
          <a:xfrm>
            <a:off x="363538" y="2524125"/>
            <a:ext cx="332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</a:t>
            </a:r>
            <a:r>
              <a:rPr lang="ja-JP" altLang="en-US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 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2472" name="Text Box 5"/>
          <p:cNvSpPr txBox="1">
            <a:spLocks noChangeArrowheads="1"/>
          </p:cNvSpPr>
          <p:nvPr/>
        </p:nvSpPr>
        <p:spPr bwMode="auto">
          <a:xfrm>
            <a:off x="4976813" y="2524125"/>
            <a:ext cx="332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 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2474" name="Text Box 5"/>
          <p:cNvSpPr txBox="1">
            <a:spLocks noChangeArrowheads="1"/>
          </p:cNvSpPr>
          <p:nvPr/>
        </p:nvSpPr>
        <p:spPr bwMode="auto">
          <a:xfrm>
            <a:off x="363538" y="5999163"/>
            <a:ext cx="3321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62476" name="Text Box 5"/>
          <p:cNvSpPr txBox="1">
            <a:spLocks noChangeArrowheads="1"/>
          </p:cNvSpPr>
          <p:nvPr/>
        </p:nvSpPr>
        <p:spPr bwMode="auto">
          <a:xfrm>
            <a:off x="4976813" y="5999163"/>
            <a:ext cx="337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22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 4.1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 bwMode="auto">
          <a:xfrm>
            <a:off x="457200" y="0"/>
            <a:ext cx="7470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altLang="ja-JP" sz="44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Examples of simulation (Ice)</a:t>
            </a:r>
          </a:p>
        </p:txBody>
      </p:sp>
      <p:sp>
        <p:nvSpPr>
          <p:cNvPr id="16" name="テキスト ボックス 10"/>
          <p:cNvSpPr txBox="1">
            <a:spLocks noChangeArrowheads="1"/>
          </p:cNvSpPr>
          <p:nvPr/>
        </p:nvSpPr>
        <p:spPr bwMode="auto">
          <a:xfrm>
            <a:off x="363538" y="1514475"/>
            <a:ext cx="1183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11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7" name="テキスト ボックス 12"/>
          <p:cNvSpPr txBox="1">
            <a:spLocks noChangeArrowheads="1"/>
          </p:cNvSpPr>
          <p:nvPr/>
        </p:nvSpPr>
        <p:spPr bwMode="auto">
          <a:xfrm>
            <a:off x="4976813" y="1514475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8.8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8" name="テキスト ボックス 14"/>
          <p:cNvSpPr txBox="1">
            <a:spLocks noChangeArrowheads="1"/>
          </p:cNvSpPr>
          <p:nvPr/>
        </p:nvSpPr>
        <p:spPr bwMode="auto">
          <a:xfrm>
            <a:off x="363538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5.5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9" name="テキスト ボックス 16"/>
          <p:cNvSpPr txBox="1">
            <a:spLocks noChangeArrowheads="1"/>
          </p:cNvSpPr>
          <p:nvPr/>
        </p:nvSpPr>
        <p:spPr bwMode="auto">
          <a:xfrm>
            <a:off x="4976813" y="4989513"/>
            <a:ext cx="127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C.N.=</a:t>
            </a:r>
            <a:r>
              <a:rPr lang="ja-JP" altLang="en-US" sz="2000" dirty="0" smtClean="0">
                <a:solidFill>
                  <a:srgbClr val="FFFFFF"/>
                </a:solidFill>
                <a:ea typeface="HGｺﾞｼｯｸM" pitchFamily="49" charset="-128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2.8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20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69633" name="タイトル 1"/>
          <p:cNvSpPr>
            <a:spLocks noGrp="1"/>
          </p:cNvSpPr>
          <p:nvPr>
            <p:ph type="title"/>
          </p:nvPr>
        </p:nvSpPr>
        <p:spPr>
          <a:xfrm>
            <a:off x="457200" y="-155575"/>
            <a:ext cx="8321040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Result</a:t>
            </a:r>
            <a:r>
              <a:rPr lang="ja-JP" altLang="en-US" dirty="0" smtClean="0"/>
              <a:t>：</a:t>
            </a:r>
            <a:r>
              <a:rPr lang="en-US" altLang="ja-JP" dirty="0" smtClean="0"/>
              <a:t>Bouncing Condition (Ice)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-1979327" y="3370769"/>
            <a:ext cx="483337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Mean Coordination Number</a:t>
            </a:r>
            <a:endParaRPr lang="ja-JP" altLang="en-US" sz="3200" dirty="0">
              <a:solidFill>
                <a:srgbClr val="FFFFFF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69635" name="テキスト ボックス 4"/>
          <p:cNvSpPr txBox="1">
            <a:spLocks noChangeArrowheads="1"/>
          </p:cNvSpPr>
          <p:nvPr/>
        </p:nvSpPr>
        <p:spPr bwMode="auto">
          <a:xfrm>
            <a:off x="642938" y="1114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12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36" name="テキスト ボックス 5"/>
          <p:cNvSpPr txBox="1">
            <a:spLocks noChangeArrowheads="1"/>
          </p:cNvSpPr>
          <p:nvPr/>
        </p:nvSpPr>
        <p:spPr bwMode="auto">
          <a:xfrm>
            <a:off x="642938" y="1903413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10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37" name="テキスト ボックス 6"/>
          <p:cNvSpPr txBox="1">
            <a:spLocks noChangeArrowheads="1"/>
          </p:cNvSpPr>
          <p:nvPr/>
        </p:nvSpPr>
        <p:spPr bwMode="auto">
          <a:xfrm>
            <a:off x="785813" y="26797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8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38" name="テキスト ボックス 7"/>
          <p:cNvSpPr txBox="1">
            <a:spLocks noChangeArrowheads="1"/>
          </p:cNvSpPr>
          <p:nvPr/>
        </p:nvSpPr>
        <p:spPr bwMode="auto">
          <a:xfrm>
            <a:off x="785813" y="349091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6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39" name="テキスト ボックス 8"/>
          <p:cNvSpPr txBox="1">
            <a:spLocks noChangeArrowheads="1"/>
          </p:cNvSpPr>
          <p:nvPr/>
        </p:nvSpPr>
        <p:spPr bwMode="auto">
          <a:xfrm>
            <a:off x="785813" y="42894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4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40" name="テキスト ボックス 9"/>
          <p:cNvSpPr txBox="1">
            <a:spLocks noChangeArrowheads="1"/>
          </p:cNvSpPr>
          <p:nvPr/>
        </p:nvSpPr>
        <p:spPr bwMode="auto">
          <a:xfrm>
            <a:off x="785813" y="50768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2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41" name="テキスト ボックス 10"/>
          <p:cNvSpPr txBox="1">
            <a:spLocks noChangeArrowheads="1"/>
          </p:cNvSpPr>
          <p:nvPr/>
        </p:nvSpPr>
        <p:spPr bwMode="auto">
          <a:xfrm>
            <a:off x="808038" y="577691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0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69642" name="Text Box 5"/>
          <p:cNvSpPr txBox="1">
            <a:spLocks noChangeArrowheads="1"/>
          </p:cNvSpPr>
          <p:nvPr/>
        </p:nvSpPr>
        <p:spPr bwMode="auto">
          <a:xfrm>
            <a:off x="1563688" y="6034088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1e-4</a:t>
            </a:r>
          </a:p>
        </p:txBody>
      </p:sp>
      <p:sp>
        <p:nvSpPr>
          <p:cNvPr id="69643" name="Text Box 6"/>
          <p:cNvSpPr txBox="1">
            <a:spLocks noChangeArrowheads="1"/>
          </p:cNvSpPr>
          <p:nvPr/>
        </p:nvSpPr>
        <p:spPr bwMode="auto">
          <a:xfrm>
            <a:off x="2352675" y="6034088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1e-3</a:t>
            </a:r>
          </a:p>
        </p:txBody>
      </p:sp>
      <p:sp>
        <p:nvSpPr>
          <p:cNvPr id="69644" name="Text Box 7"/>
          <p:cNvSpPr txBox="1">
            <a:spLocks noChangeArrowheads="1"/>
          </p:cNvSpPr>
          <p:nvPr/>
        </p:nvSpPr>
        <p:spPr bwMode="auto">
          <a:xfrm>
            <a:off x="3168650" y="6034088"/>
            <a:ext cx="633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0.01</a:t>
            </a:r>
          </a:p>
        </p:txBody>
      </p:sp>
      <p:sp>
        <p:nvSpPr>
          <p:cNvPr id="69645" name="Text Box 8"/>
          <p:cNvSpPr txBox="1">
            <a:spLocks noChangeArrowheads="1"/>
          </p:cNvSpPr>
          <p:nvPr/>
        </p:nvSpPr>
        <p:spPr bwMode="auto">
          <a:xfrm>
            <a:off x="798513" y="6034088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1e-5</a:t>
            </a:r>
          </a:p>
        </p:txBody>
      </p:sp>
      <p:sp>
        <p:nvSpPr>
          <p:cNvPr id="69646" name="Text Box 15"/>
          <p:cNvSpPr txBox="1">
            <a:spLocks noChangeArrowheads="1"/>
          </p:cNvSpPr>
          <p:nvPr/>
        </p:nvSpPr>
        <p:spPr bwMode="auto">
          <a:xfrm>
            <a:off x="4037013" y="6034088"/>
            <a:ext cx="504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0.1</a:t>
            </a:r>
          </a:p>
        </p:txBody>
      </p:sp>
      <p:sp>
        <p:nvSpPr>
          <p:cNvPr id="69647" name="Text Box 16"/>
          <p:cNvSpPr txBox="1">
            <a:spLocks noChangeArrowheads="1"/>
          </p:cNvSpPr>
          <p:nvPr/>
        </p:nvSpPr>
        <p:spPr bwMode="auto">
          <a:xfrm>
            <a:off x="2309813" y="63039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impact 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/ (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N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break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48" name="Text Box 15"/>
          <p:cNvSpPr txBox="1">
            <a:spLocks noChangeArrowheads="1"/>
          </p:cNvSpPr>
          <p:nvPr/>
        </p:nvSpPr>
        <p:spPr bwMode="auto">
          <a:xfrm>
            <a:off x="1571625" y="977900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0.1</a:t>
            </a:r>
          </a:p>
        </p:txBody>
      </p:sp>
      <p:sp>
        <p:nvSpPr>
          <p:cNvPr id="69649" name="Text Box 15"/>
          <p:cNvSpPr txBox="1">
            <a:spLocks noChangeArrowheads="1"/>
          </p:cNvSpPr>
          <p:nvPr/>
        </p:nvSpPr>
        <p:spPr bwMode="auto">
          <a:xfrm>
            <a:off x="3233738" y="977900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9650" name="テキスト ボックス 25"/>
          <p:cNvSpPr txBox="1">
            <a:spLocks noChangeArrowheads="1"/>
          </p:cNvSpPr>
          <p:nvPr/>
        </p:nvSpPr>
        <p:spPr bwMode="auto">
          <a:xfrm>
            <a:off x="2197275" y="739775"/>
            <a:ext cx="2699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Collision velocity</a:t>
            </a:r>
            <a:r>
              <a:rPr lang="en-US" altLang="ja-JP" sz="2000" baseline="-25000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[m/s]</a:t>
            </a:r>
            <a:endParaRPr lang="ja-JP" altLang="en-US" sz="2000" dirty="0">
              <a:solidFill>
                <a:srgbClr val="FFFFFF"/>
              </a:solidFill>
              <a:latin typeface="Times New Roman" pitchFamily="18" charset="0"/>
              <a:ea typeface="HGｺﾞｼｯｸM" pitchFamily="49" charset="-128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6345238" y="1628775"/>
            <a:ext cx="16850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Bouncing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31" name="左矢印 30"/>
          <p:cNvSpPr/>
          <p:nvPr/>
        </p:nvSpPr>
        <p:spPr>
          <a:xfrm>
            <a:off x="5965825" y="1762125"/>
            <a:ext cx="334963" cy="30162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>
            <a:spLocks noChangeArrowheads="1"/>
          </p:cNvSpPr>
          <p:nvPr/>
        </p:nvSpPr>
        <p:spPr bwMode="auto">
          <a:xfrm>
            <a:off x="6143625" y="3278188"/>
            <a:ext cx="282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Mean C.N. &lt; </a:t>
            </a:r>
            <a:r>
              <a:rPr lang="en-US" altLang="ja-JP" dirty="0">
                <a:solidFill>
                  <a:srgbClr val="FFFFFF"/>
                </a:solidFill>
                <a:ea typeface="HGｺﾞｼｯｸM" pitchFamily="49" charset="-128"/>
              </a:rPr>
              <a:t>~ 6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7192963" y="3813175"/>
            <a:ext cx="825500" cy="357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6886850" y="4222750"/>
            <a:ext cx="1443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Sticking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69656" name="Picture 2" descr="C:\Documents and Settings\wada\デスクトップ\粒子コード\3D-BPCA\analysis\rebound\cores.3d.stick-bounce.vel.a.png"/>
          <p:cNvPicPr>
            <a:picLocks noChangeAspect="1" noChangeArrowheads="1"/>
          </p:cNvPicPr>
          <p:nvPr/>
        </p:nvPicPr>
        <p:blipFill>
          <a:blip r:embed="rId3" cstate="print"/>
          <a:srcRect l="11745" t="9296" r="6786" b="9236"/>
          <a:stretch>
            <a:fillRect/>
          </a:stretch>
        </p:blipFill>
        <p:spPr bwMode="auto">
          <a:xfrm>
            <a:off x="1073150" y="1287463"/>
            <a:ext cx="4786313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7" name="Text Box 15"/>
          <p:cNvSpPr txBox="1">
            <a:spLocks noChangeArrowheads="1"/>
          </p:cNvSpPr>
          <p:nvPr/>
        </p:nvSpPr>
        <p:spPr bwMode="auto">
          <a:xfrm>
            <a:off x="4786313" y="9953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69658" name="Text Box 15"/>
          <p:cNvSpPr txBox="1">
            <a:spLocks noChangeArrowheads="1"/>
          </p:cNvSpPr>
          <p:nvPr/>
        </p:nvSpPr>
        <p:spPr bwMode="auto">
          <a:xfrm>
            <a:off x="4900613" y="6034088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9659" name="Text Box 15"/>
          <p:cNvSpPr txBox="1">
            <a:spLocks noChangeArrowheads="1"/>
          </p:cNvSpPr>
          <p:nvPr/>
        </p:nvSpPr>
        <p:spPr bwMode="auto">
          <a:xfrm>
            <a:off x="5627688" y="603408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3" name="フリーフォーム 32"/>
          <p:cNvSpPr>
            <a:spLocks noChangeArrowheads="1"/>
          </p:cNvSpPr>
          <p:nvPr/>
        </p:nvSpPr>
        <p:spPr bwMode="auto">
          <a:xfrm>
            <a:off x="2032000" y="1298575"/>
            <a:ext cx="3871913" cy="2336800"/>
          </a:xfrm>
          <a:custGeom>
            <a:avLst/>
            <a:gdLst>
              <a:gd name="T0" fmla="*/ 11288 w 3872089"/>
              <a:gd name="T1" fmla="*/ 0 h 2336800"/>
              <a:gd name="T2" fmla="*/ 0 w 3872089"/>
              <a:gd name="T3" fmla="*/ 1004711 h 2336800"/>
              <a:gd name="T4" fmla="*/ 835340 w 3872089"/>
              <a:gd name="T5" fmla="*/ 1004711 h 2336800"/>
              <a:gd name="T6" fmla="*/ 846629 w 3872089"/>
              <a:gd name="T7" fmla="*/ 1557867 h 2336800"/>
              <a:gd name="T8" fmla="*/ 1072396 w 3872089"/>
              <a:gd name="T9" fmla="*/ 1557867 h 2336800"/>
              <a:gd name="T10" fmla="*/ 1083684 w 3872089"/>
              <a:gd name="T11" fmla="*/ 2009422 h 2336800"/>
              <a:gd name="T12" fmla="*/ 1794852 w 3872089"/>
              <a:gd name="T13" fmla="*/ 2009422 h 2336800"/>
              <a:gd name="T14" fmla="*/ 1806140 w 3872089"/>
              <a:gd name="T15" fmla="*/ 2336800 h 2336800"/>
              <a:gd name="T16" fmla="*/ 2517309 w 3872089"/>
              <a:gd name="T17" fmla="*/ 2325510 h 2336800"/>
              <a:gd name="T18" fmla="*/ 2517309 w 3872089"/>
              <a:gd name="T19" fmla="*/ 2009422 h 2336800"/>
              <a:gd name="T20" fmla="*/ 3251053 w 3872089"/>
              <a:gd name="T21" fmla="*/ 2009422 h 2336800"/>
              <a:gd name="T22" fmla="*/ 3262341 w 3872089"/>
              <a:gd name="T23" fmla="*/ 1546578 h 2336800"/>
              <a:gd name="T24" fmla="*/ 3871913 w 3872089"/>
              <a:gd name="T25" fmla="*/ 1546578 h 2336800"/>
              <a:gd name="T26" fmla="*/ 3860626 w 3872089"/>
              <a:gd name="T27" fmla="*/ 0 h 2336800"/>
              <a:gd name="T28" fmla="*/ 11288 w 3872089"/>
              <a:gd name="T29" fmla="*/ 0 h 23368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72089"/>
              <a:gd name="T46" fmla="*/ 0 h 2336800"/>
              <a:gd name="T47" fmla="*/ 3872089 w 3872089"/>
              <a:gd name="T48" fmla="*/ 2336800 h 23368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72089" h="2336800">
                <a:moveTo>
                  <a:pt x="11289" y="0"/>
                </a:moveTo>
                <a:lnTo>
                  <a:pt x="0" y="1004711"/>
                </a:lnTo>
                <a:lnTo>
                  <a:pt x="835378" y="1004711"/>
                </a:lnTo>
                <a:lnTo>
                  <a:pt x="846667" y="1557867"/>
                </a:lnTo>
                <a:lnTo>
                  <a:pt x="1072444" y="1557867"/>
                </a:lnTo>
                <a:lnTo>
                  <a:pt x="1083733" y="2009422"/>
                </a:lnTo>
                <a:lnTo>
                  <a:pt x="1794933" y="2009422"/>
                </a:lnTo>
                <a:lnTo>
                  <a:pt x="1806222" y="2336800"/>
                </a:lnTo>
                <a:lnTo>
                  <a:pt x="2517422" y="2325511"/>
                </a:lnTo>
                <a:lnTo>
                  <a:pt x="2517422" y="2009422"/>
                </a:lnTo>
                <a:lnTo>
                  <a:pt x="3251200" y="2009422"/>
                </a:lnTo>
                <a:lnTo>
                  <a:pt x="3262489" y="1546578"/>
                </a:lnTo>
                <a:lnTo>
                  <a:pt x="3872089" y="1546578"/>
                </a:lnTo>
                <a:lnTo>
                  <a:pt x="3860800" y="0"/>
                </a:lnTo>
                <a:lnTo>
                  <a:pt x="11289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4" grpId="0"/>
      <p:bldP spid="35" grpId="0" animBg="1"/>
      <p:bldP spid="36" grpId="0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pic>
        <p:nvPicPr>
          <p:cNvPr id="4098" name="Picture 2" descr="C:\Documents and Settings\wada\デスクトップ\粒子コード\3D-BPCA\analysis\rebound\cores.3d.stick-bounce.nebreak.silicate.a.png"/>
          <p:cNvPicPr>
            <a:picLocks noChangeAspect="1" noChangeArrowheads="1"/>
          </p:cNvPicPr>
          <p:nvPr/>
        </p:nvPicPr>
        <p:blipFill>
          <a:blip r:embed="rId3" cstate="print"/>
          <a:srcRect l="11958" t="9309" r="6944" b="9358"/>
          <a:stretch>
            <a:fillRect/>
          </a:stretch>
        </p:blipFill>
        <p:spPr bwMode="auto">
          <a:xfrm>
            <a:off x="1087658" y="1299410"/>
            <a:ext cx="4764669" cy="4781823"/>
          </a:xfrm>
          <a:prstGeom prst="rect">
            <a:avLst/>
          </a:prstGeom>
          <a:noFill/>
        </p:spPr>
      </p:pic>
      <p:sp>
        <p:nvSpPr>
          <p:cNvPr id="70658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-155575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Result: Bouncing Condition (SiO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)</a:t>
            </a:r>
          </a:p>
        </p:txBody>
      </p:sp>
      <p:sp>
        <p:nvSpPr>
          <p:cNvPr id="70660" name="テキスト ボックス 4"/>
          <p:cNvSpPr txBox="1">
            <a:spLocks noChangeArrowheads="1"/>
          </p:cNvSpPr>
          <p:nvPr/>
        </p:nvSpPr>
        <p:spPr bwMode="auto">
          <a:xfrm>
            <a:off x="642938" y="1114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12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1" name="テキスト ボックス 5"/>
          <p:cNvSpPr txBox="1">
            <a:spLocks noChangeArrowheads="1"/>
          </p:cNvSpPr>
          <p:nvPr/>
        </p:nvSpPr>
        <p:spPr bwMode="auto">
          <a:xfrm>
            <a:off x="642938" y="1903413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10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2" name="テキスト ボックス 6"/>
          <p:cNvSpPr txBox="1">
            <a:spLocks noChangeArrowheads="1"/>
          </p:cNvSpPr>
          <p:nvPr/>
        </p:nvSpPr>
        <p:spPr bwMode="auto">
          <a:xfrm>
            <a:off x="785813" y="26797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8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3" name="テキスト ボックス 7"/>
          <p:cNvSpPr txBox="1">
            <a:spLocks noChangeArrowheads="1"/>
          </p:cNvSpPr>
          <p:nvPr/>
        </p:nvSpPr>
        <p:spPr bwMode="auto">
          <a:xfrm>
            <a:off x="785813" y="349091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6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4" name="テキスト ボックス 8"/>
          <p:cNvSpPr txBox="1">
            <a:spLocks noChangeArrowheads="1"/>
          </p:cNvSpPr>
          <p:nvPr/>
        </p:nvSpPr>
        <p:spPr bwMode="auto">
          <a:xfrm>
            <a:off x="785813" y="42894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4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5" name="テキスト ボックス 9"/>
          <p:cNvSpPr txBox="1">
            <a:spLocks noChangeArrowheads="1"/>
          </p:cNvSpPr>
          <p:nvPr/>
        </p:nvSpPr>
        <p:spPr bwMode="auto">
          <a:xfrm>
            <a:off x="785813" y="50768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2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6" name="テキスト ボックス 10"/>
          <p:cNvSpPr txBox="1">
            <a:spLocks noChangeArrowheads="1"/>
          </p:cNvSpPr>
          <p:nvPr/>
        </p:nvSpPr>
        <p:spPr bwMode="auto">
          <a:xfrm>
            <a:off x="808038" y="577691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0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0667" name="Text Box 5"/>
          <p:cNvSpPr txBox="1">
            <a:spLocks noChangeArrowheads="1"/>
          </p:cNvSpPr>
          <p:nvPr/>
        </p:nvSpPr>
        <p:spPr bwMode="auto">
          <a:xfrm>
            <a:off x="1563688" y="6034088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1e-4</a:t>
            </a:r>
          </a:p>
        </p:txBody>
      </p:sp>
      <p:sp>
        <p:nvSpPr>
          <p:cNvPr id="70668" name="Text Box 6"/>
          <p:cNvSpPr txBox="1">
            <a:spLocks noChangeArrowheads="1"/>
          </p:cNvSpPr>
          <p:nvPr/>
        </p:nvSpPr>
        <p:spPr bwMode="auto">
          <a:xfrm>
            <a:off x="2352675" y="6034088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1e-3</a:t>
            </a:r>
          </a:p>
        </p:txBody>
      </p:sp>
      <p:sp>
        <p:nvSpPr>
          <p:cNvPr id="70669" name="Text Box 7"/>
          <p:cNvSpPr txBox="1">
            <a:spLocks noChangeArrowheads="1"/>
          </p:cNvSpPr>
          <p:nvPr/>
        </p:nvSpPr>
        <p:spPr bwMode="auto">
          <a:xfrm>
            <a:off x="3168650" y="6034088"/>
            <a:ext cx="633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0.01</a:t>
            </a:r>
          </a:p>
        </p:txBody>
      </p:sp>
      <p:sp>
        <p:nvSpPr>
          <p:cNvPr id="70670" name="Text Box 8"/>
          <p:cNvSpPr txBox="1">
            <a:spLocks noChangeArrowheads="1"/>
          </p:cNvSpPr>
          <p:nvPr/>
        </p:nvSpPr>
        <p:spPr bwMode="auto">
          <a:xfrm>
            <a:off x="798513" y="6034088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1e-5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4037013" y="6034088"/>
            <a:ext cx="504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0.1</a:t>
            </a: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2309813" y="63039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impact 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/ (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N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break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73" name="Text Box 15"/>
          <p:cNvSpPr txBox="1">
            <a:spLocks noChangeArrowheads="1"/>
          </p:cNvSpPr>
          <p:nvPr/>
        </p:nvSpPr>
        <p:spPr bwMode="auto">
          <a:xfrm>
            <a:off x="1504950" y="9779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0.01</a:t>
            </a:r>
          </a:p>
        </p:txBody>
      </p:sp>
      <p:sp>
        <p:nvSpPr>
          <p:cNvPr id="70674" name="Text Box 15"/>
          <p:cNvSpPr txBox="1">
            <a:spLocks noChangeArrowheads="1"/>
          </p:cNvSpPr>
          <p:nvPr/>
        </p:nvSpPr>
        <p:spPr bwMode="auto">
          <a:xfrm>
            <a:off x="3157538" y="9779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0.1</a:t>
            </a:r>
          </a:p>
        </p:txBody>
      </p:sp>
      <p:sp>
        <p:nvSpPr>
          <p:cNvPr id="31" name="左矢印 30"/>
          <p:cNvSpPr/>
          <p:nvPr/>
        </p:nvSpPr>
        <p:spPr>
          <a:xfrm>
            <a:off x="5965825" y="1762125"/>
            <a:ext cx="334963" cy="30162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>
            <a:off x="7192963" y="3813175"/>
            <a:ext cx="825500" cy="3571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70681" name="Text Box 15"/>
          <p:cNvSpPr txBox="1">
            <a:spLocks noChangeArrowheads="1"/>
          </p:cNvSpPr>
          <p:nvPr/>
        </p:nvSpPr>
        <p:spPr bwMode="auto">
          <a:xfrm>
            <a:off x="4824413" y="9953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0682" name="Text Box 15"/>
          <p:cNvSpPr txBox="1">
            <a:spLocks noChangeArrowheads="1"/>
          </p:cNvSpPr>
          <p:nvPr/>
        </p:nvSpPr>
        <p:spPr bwMode="auto">
          <a:xfrm>
            <a:off x="4900613" y="6034088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0683" name="Text Box 15"/>
          <p:cNvSpPr txBox="1">
            <a:spLocks noChangeArrowheads="1"/>
          </p:cNvSpPr>
          <p:nvPr/>
        </p:nvSpPr>
        <p:spPr bwMode="auto">
          <a:xfrm>
            <a:off x="5627688" y="603408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81952" name="Freeform 32"/>
          <p:cNvSpPr>
            <a:spLocks/>
          </p:cNvSpPr>
          <p:nvPr/>
        </p:nvSpPr>
        <p:spPr bwMode="auto">
          <a:xfrm>
            <a:off x="2085975" y="1228725"/>
            <a:ext cx="3848100" cy="2428875"/>
          </a:xfrm>
          <a:custGeom>
            <a:avLst/>
            <a:gdLst>
              <a:gd name="T0" fmla="*/ 0 w 2424"/>
              <a:gd name="T1" fmla="*/ 0 h 1530"/>
              <a:gd name="T2" fmla="*/ 0 w 2424"/>
              <a:gd name="T3" fmla="*/ 1002 h 1530"/>
              <a:gd name="T4" fmla="*/ 258 w 2424"/>
              <a:gd name="T5" fmla="*/ 1002 h 1530"/>
              <a:gd name="T6" fmla="*/ 258 w 2424"/>
              <a:gd name="T7" fmla="*/ 1314 h 1530"/>
              <a:gd name="T8" fmla="*/ 492 w 2424"/>
              <a:gd name="T9" fmla="*/ 1314 h 1530"/>
              <a:gd name="T10" fmla="*/ 492 w 2424"/>
              <a:gd name="T11" fmla="*/ 1530 h 1530"/>
              <a:gd name="T12" fmla="*/ 2028 w 2424"/>
              <a:gd name="T13" fmla="*/ 1530 h 1530"/>
              <a:gd name="T14" fmla="*/ 2028 w 2424"/>
              <a:gd name="T15" fmla="*/ 1320 h 1530"/>
              <a:gd name="T16" fmla="*/ 2148 w 2424"/>
              <a:gd name="T17" fmla="*/ 1320 h 1530"/>
              <a:gd name="T18" fmla="*/ 2148 w 2424"/>
              <a:gd name="T19" fmla="*/ 984 h 1530"/>
              <a:gd name="T20" fmla="*/ 2424 w 2424"/>
              <a:gd name="T21" fmla="*/ 984 h 1530"/>
              <a:gd name="T22" fmla="*/ 2424 w 2424"/>
              <a:gd name="T23" fmla="*/ 0 h 1530"/>
              <a:gd name="T24" fmla="*/ 0 w 2424"/>
              <a:gd name="T25" fmla="*/ 0 h 15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424"/>
              <a:gd name="T40" fmla="*/ 0 h 1530"/>
              <a:gd name="T41" fmla="*/ 2424 w 2424"/>
              <a:gd name="T42" fmla="*/ 1530 h 153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424" h="1530">
                <a:moveTo>
                  <a:pt x="0" y="0"/>
                </a:moveTo>
                <a:lnTo>
                  <a:pt x="0" y="1002"/>
                </a:lnTo>
                <a:lnTo>
                  <a:pt x="258" y="1002"/>
                </a:lnTo>
                <a:lnTo>
                  <a:pt x="258" y="1314"/>
                </a:lnTo>
                <a:lnTo>
                  <a:pt x="492" y="1314"/>
                </a:lnTo>
                <a:lnTo>
                  <a:pt x="492" y="1530"/>
                </a:lnTo>
                <a:lnTo>
                  <a:pt x="2028" y="1530"/>
                </a:lnTo>
                <a:lnTo>
                  <a:pt x="2028" y="1320"/>
                </a:lnTo>
                <a:lnTo>
                  <a:pt x="2148" y="1320"/>
                </a:lnTo>
                <a:lnTo>
                  <a:pt x="2148" y="984"/>
                </a:lnTo>
                <a:lnTo>
                  <a:pt x="2424" y="984"/>
                </a:lnTo>
                <a:lnTo>
                  <a:pt x="24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19050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16200000">
            <a:off x="-1979327" y="3370769"/>
            <a:ext cx="483337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Mean Coordination Number</a:t>
            </a:r>
            <a:endParaRPr lang="ja-JP" altLang="en-US" sz="3200" dirty="0">
              <a:solidFill>
                <a:srgbClr val="FFFFFF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32" name="テキスト ボックス 25"/>
          <p:cNvSpPr txBox="1">
            <a:spLocks noChangeArrowheads="1"/>
          </p:cNvSpPr>
          <p:nvPr/>
        </p:nvSpPr>
        <p:spPr bwMode="auto">
          <a:xfrm>
            <a:off x="2197275" y="739775"/>
            <a:ext cx="2699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Collision velocity</a:t>
            </a:r>
            <a:r>
              <a:rPr lang="en-US" altLang="ja-JP" sz="2000" baseline="-25000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2000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[m/s]</a:t>
            </a:r>
            <a:endParaRPr lang="ja-JP" altLang="en-US" sz="2000" dirty="0">
              <a:solidFill>
                <a:srgbClr val="FFFFFF"/>
              </a:solidFill>
              <a:latin typeface="Times New Roman" pitchFamily="18" charset="0"/>
              <a:ea typeface="HGｺﾞｼｯｸM" pitchFamily="49" charset="-128"/>
              <a:cs typeface="Times New Roman" pitchFamily="18" charset="0"/>
            </a:endParaRPr>
          </a:p>
        </p:txBody>
      </p:sp>
      <p:sp>
        <p:nvSpPr>
          <p:cNvPr id="33" name="テキスト ボックス 32"/>
          <p:cNvSpPr txBox="1">
            <a:spLocks noChangeArrowheads="1"/>
          </p:cNvSpPr>
          <p:nvPr/>
        </p:nvSpPr>
        <p:spPr bwMode="auto">
          <a:xfrm>
            <a:off x="6345238" y="1628775"/>
            <a:ext cx="16850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Bouncing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6143625" y="3278188"/>
            <a:ext cx="282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Mean C.N. &lt; </a:t>
            </a:r>
            <a:r>
              <a:rPr lang="en-US" altLang="ja-JP" dirty="0">
                <a:solidFill>
                  <a:srgbClr val="FFFFFF"/>
                </a:solidFill>
                <a:ea typeface="HGｺﾞｼｯｸM" pitchFamily="49" charset="-128"/>
              </a:rPr>
              <a:t>~ 6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38" name="テキスト ボックス 37"/>
          <p:cNvSpPr txBox="1">
            <a:spLocks noChangeArrowheads="1"/>
          </p:cNvSpPr>
          <p:nvPr/>
        </p:nvSpPr>
        <p:spPr bwMode="auto">
          <a:xfrm>
            <a:off x="6886850" y="4222750"/>
            <a:ext cx="1443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Sticking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81952" grpId="0" animBg="1"/>
      <p:bldP spid="33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タイトル 1"/>
          <p:cNvSpPr>
            <a:spLocks noGrp="1"/>
          </p:cNvSpPr>
          <p:nvPr>
            <p:ph type="title" idx="4294967295"/>
          </p:nvPr>
        </p:nvSpPr>
        <p:spPr>
          <a:xfrm>
            <a:off x="457200" y="-37591"/>
            <a:ext cx="8513545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Result: Bouncing Condition </a:t>
            </a:r>
            <a:br>
              <a:rPr lang="en-US" altLang="ja-JP" dirty="0" smtClean="0"/>
            </a:br>
            <a:r>
              <a:rPr lang="en-US" altLang="ja-JP" sz="3200" dirty="0" smtClean="0"/>
              <a:t>(Ice, SiO</a:t>
            </a:r>
            <a:r>
              <a:rPr lang="en-US" altLang="ja-JP" sz="3200" baseline="-25000" dirty="0" smtClean="0"/>
              <a:t>2</a:t>
            </a:r>
            <a:r>
              <a:rPr lang="en-US" altLang="ja-JP" sz="3200" dirty="0" smtClean="0"/>
              <a:t>)</a:t>
            </a:r>
            <a:endParaRPr lang="en-US" altLang="ja-JP" dirty="0" smtClean="0"/>
          </a:p>
        </p:txBody>
      </p:sp>
      <p:sp>
        <p:nvSpPr>
          <p:cNvPr id="71683" name="テキスト ボックス 4"/>
          <p:cNvSpPr txBox="1">
            <a:spLocks noChangeArrowheads="1"/>
          </p:cNvSpPr>
          <p:nvPr/>
        </p:nvSpPr>
        <p:spPr bwMode="auto">
          <a:xfrm>
            <a:off x="642938" y="11144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12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84" name="テキスト ボックス 5"/>
          <p:cNvSpPr txBox="1">
            <a:spLocks noChangeArrowheads="1"/>
          </p:cNvSpPr>
          <p:nvPr/>
        </p:nvSpPr>
        <p:spPr bwMode="auto">
          <a:xfrm>
            <a:off x="642938" y="1903413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10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85" name="テキスト ボックス 6"/>
          <p:cNvSpPr txBox="1">
            <a:spLocks noChangeArrowheads="1"/>
          </p:cNvSpPr>
          <p:nvPr/>
        </p:nvSpPr>
        <p:spPr bwMode="auto">
          <a:xfrm>
            <a:off x="785813" y="26797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8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86" name="テキスト ボックス 7"/>
          <p:cNvSpPr txBox="1">
            <a:spLocks noChangeArrowheads="1"/>
          </p:cNvSpPr>
          <p:nvPr/>
        </p:nvSpPr>
        <p:spPr bwMode="auto">
          <a:xfrm>
            <a:off x="785813" y="349091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6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87" name="テキスト ボックス 8"/>
          <p:cNvSpPr txBox="1">
            <a:spLocks noChangeArrowheads="1"/>
          </p:cNvSpPr>
          <p:nvPr/>
        </p:nvSpPr>
        <p:spPr bwMode="auto">
          <a:xfrm>
            <a:off x="785813" y="42894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4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88" name="テキスト ボックス 9"/>
          <p:cNvSpPr txBox="1">
            <a:spLocks noChangeArrowheads="1"/>
          </p:cNvSpPr>
          <p:nvPr/>
        </p:nvSpPr>
        <p:spPr bwMode="auto">
          <a:xfrm>
            <a:off x="785813" y="50768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2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89" name="テキスト ボックス 10"/>
          <p:cNvSpPr txBox="1">
            <a:spLocks noChangeArrowheads="1"/>
          </p:cNvSpPr>
          <p:nvPr/>
        </p:nvSpPr>
        <p:spPr bwMode="auto">
          <a:xfrm>
            <a:off x="808038" y="5776913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ea typeface="HGｺﾞｼｯｸM" pitchFamily="49" charset="-128"/>
              </a:rPr>
              <a:t>0</a:t>
            </a:r>
            <a:endParaRPr lang="ja-JP" altLang="en-US" sz="1800" b="1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1690" name="Text Box 5"/>
          <p:cNvSpPr txBox="1">
            <a:spLocks noChangeArrowheads="1"/>
          </p:cNvSpPr>
          <p:nvPr/>
        </p:nvSpPr>
        <p:spPr bwMode="auto">
          <a:xfrm>
            <a:off x="1563688" y="6034088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1e-4</a:t>
            </a:r>
          </a:p>
        </p:txBody>
      </p:sp>
      <p:sp>
        <p:nvSpPr>
          <p:cNvPr id="71691" name="Text Box 6"/>
          <p:cNvSpPr txBox="1">
            <a:spLocks noChangeArrowheads="1"/>
          </p:cNvSpPr>
          <p:nvPr/>
        </p:nvSpPr>
        <p:spPr bwMode="auto">
          <a:xfrm>
            <a:off x="2352675" y="6034088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1e-3</a:t>
            </a:r>
          </a:p>
        </p:txBody>
      </p:sp>
      <p:sp>
        <p:nvSpPr>
          <p:cNvPr id="71692" name="Text Box 7"/>
          <p:cNvSpPr txBox="1">
            <a:spLocks noChangeArrowheads="1"/>
          </p:cNvSpPr>
          <p:nvPr/>
        </p:nvSpPr>
        <p:spPr bwMode="auto">
          <a:xfrm>
            <a:off x="3168650" y="6034088"/>
            <a:ext cx="633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0.01</a:t>
            </a:r>
          </a:p>
        </p:txBody>
      </p:sp>
      <p:sp>
        <p:nvSpPr>
          <p:cNvPr id="71693" name="Text Box 8"/>
          <p:cNvSpPr txBox="1">
            <a:spLocks noChangeArrowheads="1"/>
          </p:cNvSpPr>
          <p:nvPr/>
        </p:nvSpPr>
        <p:spPr bwMode="auto">
          <a:xfrm>
            <a:off x="798513" y="6034088"/>
            <a:ext cx="64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1e-5</a:t>
            </a:r>
          </a:p>
        </p:txBody>
      </p:sp>
      <p:sp>
        <p:nvSpPr>
          <p:cNvPr id="71694" name="Text Box 15"/>
          <p:cNvSpPr txBox="1">
            <a:spLocks noChangeArrowheads="1"/>
          </p:cNvSpPr>
          <p:nvPr/>
        </p:nvSpPr>
        <p:spPr bwMode="auto">
          <a:xfrm>
            <a:off x="4037013" y="6034088"/>
            <a:ext cx="504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0.1</a:t>
            </a:r>
          </a:p>
        </p:txBody>
      </p:sp>
      <p:sp>
        <p:nvSpPr>
          <p:cNvPr id="71695" name="Text Box 16"/>
          <p:cNvSpPr txBox="1">
            <a:spLocks noChangeArrowheads="1"/>
          </p:cNvSpPr>
          <p:nvPr/>
        </p:nvSpPr>
        <p:spPr bwMode="auto">
          <a:xfrm>
            <a:off x="2309813" y="63039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impact 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/ (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N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break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701" name="Text Box 15"/>
          <p:cNvSpPr txBox="1">
            <a:spLocks noChangeArrowheads="1"/>
          </p:cNvSpPr>
          <p:nvPr/>
        </p:nvSpPr>
        <p:spPr bwMode="auto">
          <a:xfrm>
            <a:off x="4900613" y="6034088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1702" name="Text Box 15"/>
          <p:cNvSpPr txBox="1">
            <a:spLocks noChangeArrowheads="1"/>
          </p:cNvSpPr>
          <p:nvPr/>
        </p:nvSpPr>
        <p:spPr bwMode="auto">
          <a:xfrm>
            <a:off x="5627688" y="603408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6016625" y="2387600"/>
            <a:ext cx="3156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</a:rPr>
              <a:t>No difference</a:t>
            </a:r>
          </a:p>
          <a:p>
            <a:r>
              <a:rPr lang="en-US" altLang="ja-JP" sz="2400" dirty="0">
                <a:solidFill>
                  <a:srgbClr val="FFFFFF"/>
                </a:solidFill>
              </a:rPr>
              <a:t>between </a:t>
            </a:r>
            <a:r>
              <a:rPr lang="en-US" altLang="ja-JP" sz="2400" dirty="0" smtClean="0">
                <a:solidFill>
                  <a:srgbClr val="FFFFFF"/>
                </a:solidFill>
              </a:rPr>
              <a:t>Ice </a:t>
            </a:r>
            <a:r>
              <a:rPr lang="en-US" altLang="ja-JP" sz="2400" dirty="0">
                <a:solidFill>
                  <a:srgbClr val="FFFFFF"/>
                </a:solidFill>
              </a:rPr>
              <a:t>and SiO</a:t>
            </a:r>
            <a:r>
              <a:rPr lang="en-US" altLang="ja-JP" sz="2400" baseline="-250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6237288" y="3644900"/>
            <a:ext cx="20617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</a:rPr>
              <a:t>Scaled well </a:t>
            </a:r>
          </a:p>
          <a:p>
            <a:r>
              <a:rPr lang="en-US" altLang="ja-JP" sz="2400" dirty="0">
                <a:solidFill>
                  <a:srgbClr val="FFFFFF"/>
                </a:solidFill>
              </a:rPr>
              <a:t>by using </a:t>
            </a:r>
            <a:r>
              <a:rPr lang="en-US" altLang="ja-JP" sz="2400" i="1" dirty="0" err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sz="2400" baseline="-25000" dirty="0" err="1">
                <a:solidFill>
                  <a:srgbClr val="FFFFFF"/>
                </a:solidFill>
                <a:latin typeface="Times New Roman" pitchFamily="18" charset="0"/>
              </a:rPr>
              <a:t>break</a:t>
            </a:r>
            <a:endParaRPr lang="en-US" altLang="ja-JP" sz="2400" baseline="-25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122" name="Picture 2" descr="C:\Documents and Settings\wada\デスクトップ\粒子コード\3D-BPCA\analysis\rebound\cores.3d.stick-bounce.nebreak.ice-silicate.png"/>
          <p:cNvPicPr>
            <a:picLocks noChangeAspect="1" noChangeArrowheads="1"/>
          </p:cNvPicPr>
          <p:nvPr/>
        </p:nvPicPr>
        <p:blipFill>
          <a:blip r:embed="rId2" cstate="print"/>
          <a:srcRect l="11975" t="2131" r="6929" b="10315"/>
          <a:stretch>
            <a:fillRect/>
          </a:stretch>
        </p:blipFill>
        <p:spPr bwMode="auto">
          <a:xfrm>
            <a:off x="1097277" y="1299405"/>
            <a:ext cx="4764505" cy="4783756"/>
          </a:xfrm>
          <a:prstGeom prst="rect">
            <a:avLst/>
          </a:prstGeom>
          <a:noFill/>
        </p:spPr>
      </p:pic>
      <p:pic>
        <p:nvPicPr>
          <p:cNvPr id="22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>
          <a:xfrm rot="16200000">
            <a:off x="-1979327" y="3370769"/>
            <a:ext cx="483337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Mean Coordination Number</a:t>
            </a:r>
            <a:endParaRPr lang="ja-JP" altLang="en-US" sz="3200" dirty="0">
              <a:solidFill>
                <a:srgbClr val="FFFFFF"/>
              </a:solidFill>
              <a:latin typeface="ＭＳ Ｐゴシック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rotoplanetary_di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33038" cy="6896100"/>
          </a:xfrm>
          <a:prstGeom prst="rect">
            <a:avLst/>
          </a:prstGeom>
          <a:noFill/>
        </p:spPr>
      </p:pic>
      <p:sp>
        <p:nvSpPr>
          <p:cNvPr id="45305" name="AutoShape 249"/>
          <p:cNvSpPr>
            <a:spLocks noChangeArrowheads="1"/>
          </p:cNvSpPr>
          <p:nvPr/>
        </p:nvSpPr>
        <p:spPr bwMode="auto">
          <a:xfrm>
            <a:off x="252413" y="115888"/>
            <a:ext cx="2432050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306" name="Text Box 250"/>
          <p:cNvSpPr txBox="1">
            <a:spLocks noChangeArrowheads="1"/>
          </p:cNvSpPr>
          <p:nvPr/>
        </p:nvSpPr>
        <p:spPr bwMode="auto">
          <a:xfrm>
            <a:off x="293688" y="139700"/>
            <a:ext cx="2349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5307" name="Text Box 251"/>
          <p:cNvSpPr txBox="1">
            <a:spLocks noChangeArrowheads="1"/>
          </p:cNvSpPr>
          <p:nvPr/>
        </p:nvSpPr>
        <p:spPr bwMode="auto">
          <a:xfrm>
            <a:off x="111339" y="2623360"/>
            <a:ext cx="86405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</a:rPr>
              <a:t>Structure evolution of dust aggregates in </a:t>
            </a:r>
            <a:r>
              <a:rPr lang="en-US" altLang="ja-JP" sz="2400" dirty="0" err="1">
                <a:solidFill>
                  <a:srgbClr val="FFFF00"/>
                </a:solidFill>
              </a:rPr>
              <a:t>protoplanetary</a:t>
            </a:r>
            <a:r>
              <a:rPr lang="en-US" altLang="ja-JP" sz="2400" dirty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disks:</a:t>
            </a:r>
            <a:endParaRPr lang="en-US" altLang="ja-JP" sz="2400" dirty="0">
              <a:solidFill>
                <a:srgbClr val="FFFF00"/>
              </a:solidFill>
            </a:endParaRPr>
          </a:p>
        </p:txBody>
      </p:sp>
      <p:sp>
        <p:nvSpPr>
          <p:cNvPr id="45308" name="Text Box 252"/>
          <p:cNvSpPr txBox="1">
            <a:spLocks noChangeArrowheads="1"/>
          </p:cNvSpPr>
          <p:nvPr/>
        </p:nvSpPr>
        <p:spPr bwMode="auto">
          <a:xfrm>
            <a:off x="403225" y="1524000"/>
            <a:ext cx="3576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ja-JP" sz="2400"/>
              <a:t>Collisional growth of dust</a:t>
            </a:r>
          </a:p>
        </p:txBody>
      </p:sp>
      <p:sp>
        <p:nvSpPr>
          <p:cNvPr id="45309" name="Text Box 253"/>
          <p:cNvSpPr txBox="1">
            <a:spLocks noChangeArrowheads="1"/>
          </p:cNvSpPr>
          <p:nvPr/>
        </p:nvSpPr>
        <p:spPr bwMode="auto">
          <a:xfrm>
            <a:off x="5483225" y="1524000"/>
            <a:ext cx="3287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Planetesimal formation</a:t>
            </a:r>
          </a:p>
        </p:txBody>
      </p:sp>
      <p:sp>
        <p:nvSpPr>
          <p:cNvPr id="45310" name="AutoShape 254"/>
          <p:cNvSpPr>
            <a:spLocks noChangeArrowheads="1"/>
          </p:cNvSpPr>
          <p:nvPr/>
        </p:nvSpPr>
        <p:spPr bwMode="auto">
          <a:xfrm>
            <a:off x="4043363" y="1625600"/>
            <a:ext cx="1296987" cy="215900"/>
          </a:xfrm>
          <a:prstGeom prst="rightArrow">
            <a:avLst>
              <a:gd name="adj1" fmla="val 50000"/>
              <a:gd name="adj2" fmla="val 150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311" name="Cloud"/>
          <p:cNvSpPr>
            <a:spLocks noChangeAspect="1" noEditPoints="1" noChangeArrowheads="1"/>
          </p:cNvSpPr>
          <p:nvPr/>
        </p:nvSpPr>
        <p:spPr bwMode="auto">
          <a:xfrm>
            <a:off x="4124325" y="1358900"/>
            <a:ext cx="1120775" cy="7508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FF00">
              <a:alpha val="58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5312" name="Text Box 256"/>
          <p:cNvSpPr txBox="1">
            <a:spLocks noChangeArrowheads="1"/>
          </p:cNvSpPr>
          <p:nvPr/>
        </p:nvSpPr>
        <p:spPr bwMode="auto">
          <a:xfrm>
            <a:off x="4508500" y="1412875"/>
            <a:ext cx="41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600" b="1">
                <a:latin typeface="Times New Roman" pitchFamily="18" charset="0"/>
              </a:rPr>
              <a:t>?</a:t>
            </a:r>
          </a:p>
        </p:txBody>
      </p:sp>
      <p:sp>
        <p:nvSpPr>
          <p:cNvPr id="45313" name="Text Box 257"/>
          <p:cNvSpPr txBox="1">
            <a:spLocks noChangeArrowheads="1"/>
          </p:cNvSpPr>
          <p:nvPr/>
        </p:nvSpPr>
        <p:spPr bwMode="auto">
          <a:xfrm>
            <a:off x="8061325" y="6264275"/>
            <a:ext cx="9877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dirty="0">
                <a:latin typeface="Times New Roman" pitchFamily="18" charset="0"/>
                <a:cs typeface="Arial" charset="0"/>
              </a:rPr>
              <a:t>©</a:t>
            </a:r>
            <a:r>
              <a:rPr lang="en-US" altLang="ja-JP" sz="1800" dirty="0">
                <a:latin typeface="Times New Roman" pitchFamily="18" charset="0"/>
              </a:rPr>
              <a:t>NASA</a:t>
            </a:r>
          </a:p>
        </p:txBody>
      </p:sp>
      <p:sp>
        <p:nvSpPr>
          <p:cNvPr id="45314" name="Text Box 258"/>
          <p:cNvSpPr txBox="1">
            <a:spLocks noChangeArrowheads="1"/>
          </p:cNvSpPr>
          <p:nvPr/>
        </p:nvSpPr>
        <p:spPr bwMode="auto">
          <a:xfrm>
            <a:off x="1476375" y="1812925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(&lt; m</a:t>
            </a:r>
            <a:r>
              <a:rPr lang="en-US" altLang="ja-JP" sz="2400">
                <a:latin typeface="Times New Roman" pitchFamily="18" charset="0"/>
              </a:rPr>
              <a:t>m</a:t>
            </a:r>
            <a:r>
              <a:rPr lang="en-US" altLang="ja-JP" sz="2400"/>
              <a:t>)</a:t>
            </a:r>
          </a:p>
        </p:txBody>
      </p:sp>
      <p:sp>
        <p:nvSpPr>
          <p:cNvPr id="45315" name="Text Box 259"/>
          <p:cNvSpPr txBox="1">
            <a:spLocks noChangeArrowheads="1"/>
          </p:cNvSpPr>
          <p:nvPr/>
        </p:nvSpPr>
        <p:spPr bwMode="auto">
          <a:xfrm>
            <a:off x="6367463" y="1822450"/>
            <a:ext cx="101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latin typeface="Symbol" pitchFamily="18" charset="2"/>
              </a:rPr>
              <a:t>(&gt; </a:t>
            </a:r>
            <a:r>
              <a:rPr lang="en-US" altLang="ja-JP" sz="2400">
                <a:latin typeface="Times New Roman" pitchFamily="18" charset="0"/>
              </a:rPr>
              <a:t>km</a:t>
            </a:r>
            <a:r>
              <a:rPr lang="en-US" altLang="ja-JP" sz="2400"/>
              <a:t>)</a:t>
            </a:r>
          </a:p>
        </p:txBody>
      </p:sp>
      <p:sp>
        <p:nvSpPr>
          <p:cNvPr id="45320" name="Text Box 264"/>
          <p:cNvSpPr txBox="1">
            <a:spLocks noChangeArrowheads="1"/>
          </p:cNvSpPr>
          <p:nvPr/>
        </p:nvSpPr>
        <p:spPr bwMode="auto">
          <a:xfrm>
            <a:off x="1563688" y="4624388"/>
            <a:ext cx="6308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</a:rPr>
              <a:t>ダストアグリゲイト衝突の数値シミュレーション！</a:t>
            </a:r>
          </a:p>
        </p:txBody>
      </p:sp>
      <p:sp>
        <p:nvSpPr>
          <p:cNvPr id="45321" name="AutoShape 265"/>
          <p:cNvSpPr>
            <a:spLocks noChangeArrowheads="1"/>
          </p:cNvSpPr>
          <p:nvPr/>
        </p:nvSpPr>
        <p:spPr bwMode="auto">
          <a:xfrm>
            <a:off x="447675" y="4686300"/>
            <a:ext cx="649288" cy="288925"/>
          </a:xfrm>
          <a:prstGeom prst="rightArrow">
            <a:avLst>
              <a:gd name="adj1" fmla="val 50000"/>
              <a:gd name="adj2" fmla="val 561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322" name="Text Box 266"/>
          <p:cNvSpPr txBox="1">
            <a:spLocks noChangeArrowheads="1"/>
          </p:cNvSpPr>
          <p:nvPr/>
        </p:nvSpPr>
        <p:spPr bwMode="auto">
          <a:xfrm>
            <a:off x="30625" y="3156098"/>
            <a:ext cx="89707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ja-JP" sz="2400" dirty="0"/>
              <a:t>When and how are aggregates compressed and/or disrupted </a:t>
            </a:r>
            <a:r>
              <a:rPr lang="en-US" altLang="ja-JP" sz="2400" dirty="0" smtClean="0"/>
              <a:t>?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ja-JP" sz="2400" dirty="0" smtClean="0"/>
              <a:t>Can dust aggregates grow through collisions?</a:t>
            </a:r>
            <a:endParaRPr lang="en-US" altLang="ja-JP" sz="2400" dirty="0"/>
          </a:p>
        </p:txBody>
      </p:sp>
      <p:sp>
        <p:nvSpPr>
          <p:cNvPr id="45323" name="AutoShape 267"/>
          <p:cNvSpPr>
            <a:spLocks noChangeArrowheads="1"/>
          </p:cNvSpPr>
          <p:nvPr/>
        </p:nvSpPr>
        <p:spPr bwMode="auto">
          <a:xfrm>
            <a:off x="1282700" y="4614863"/>
            <a:ext cx="6913563" cy="5111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324" name="Text Box 268"/>
          <p:cNvSpPr txBox="1">
            <a:spLocks noChangeArrowheads="1"/>
          </p:cNvSpPr>
          <p:nvPr/>
        </p:nvSpPr>
        <p:spPr bwMode="auto">
          <a:xfrm>
            <a:off x="1354138" y="4614863"/>
            <a:ext cx="688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</a:rPr>
              <a:t>Numerical simulation of dust aggregate collisions!</a:t>
            </a:r>
          </a:p>
        </p:txBody>
      </p:sp>
      <p:pic>
        <p:nvPicPr>
          <p:cNvPr id="19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5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円/楕円 13"/>
          <p:cNvSpPr/>
          <p:nvPr/>
        </p:nvSpPr>
        <p:spPr>
          <a:xfrm>
            <a:off x="4486275" y="3335326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502997"/>
            <a:ext cx="8229600" cy="1139825"/>
          </a:xfrm>
        </p:spPr>
        <p:txBody>
          <a:bodyPr/>
          <a:lstStyle/>
          <a:p>
            <a:r>
              <a:rPr kumimoji="1" lang="en-US" altLang="ja-JP" dirty="0" smtClean="0"/>
              <a:t>Why C.N. = 6 ?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0550" y="2058107"/>
            <a:ext cx="800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A particle cannot move freely with C.N. = 6 in 3D: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181475" y="3640126"/>
            <a:ext cx="495300" cy="4953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4181475" y="3144826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3695700" y="3621076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4181475" y="4106851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676775" y="3630601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924300" y="3868726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rot="5400000">
            <a:off x="3362325" y="4030651"/>
            <a:ext cx="21145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8100000">
            <a:off x="3333751" y="3935401"/>
            <a:ext cx="21145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10800000">
            <a:off x="3381375" y="3887776"/>
            <a:ext cx="21145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457200" y="7778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altLang="ja-JP" sz="440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C.N.@BPCA </a:t>
            </a:r>
            <a:r>
              <a:rPr lang="en-US" altLang="ja-JP" sz="4400" dirty="0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collisions</a:t>
            </a:r>
          </a:p>
        </p:txBody>
      </p:sp>
      <p:pic>
        <p:nvPicPr>
          <p:cNvPr id="75778" name="Picture 5" descr="Nofcon"/>
          <p:cNvPicPr>
            <a:picLocks noChangeAspect="1" noChangeArrowheads="1"/>
          </p:cNvPicPr>
          <p:nvPr/>
        </p:nvPicPr>
        <p:blipFill>
          <a:blip r:embed="rId2" cstate="print"/>
          <a:srcRect l="14699" t="8826" r="8331" b="9668"/>
          <a:stretch>
            <a:fillRect/>
          </a:stretch>
        </p:blipFill>
        <p:spPr bwMode="auto">
          <a:xfrm>
            <a:off x="2387600" y="1509713"/>
            <a:ext cx="4473575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3327400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4368800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5424488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100</a:t>
            </a:r>
          </a:p>
        </p:txBody>
      </p:sp>
      <p:sp>
        <p:nvSpPr>
          <p:cNvPr id="75782" name="Text Box 9"/>
          <p:cNvSpPr txBox="1">
            <a:spLocks noChangeArrowheads="1"/>
          </p:cNvSpPr>
          <p:nvPr/>
        </p:nvSpPr>
        <p:spPr bwMode="auto">
          <a:xfrm>
            <a:off x="2120900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0.1</a:t>
            </a:r>
          </a:p>
        </p:txBody>
      </p:sp>
      <p:sp>
        <p:nvSpPr>
          <p:cNvPr id="75783" name="Text Box 10"/>
          <p:cNvSpPr txBox="1">
            <a:spLocks noChangeArrowheads="1"/>
          </p:cNvSpPr>
          <p:nvPr/>
        </p:nvSpPr>
        <p:spPr bwMode="auto">
          <a:xfrm>
            <a:off x="2122488" y="5676900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5784" name="Text Box 11"/>
          <p:cNvSpPr txBox="1">
            <a:spLocks noChangeArrowheads="1"/>
          </p:cNvSpPr>
          <p:nvPr/>
        </p:nvSpPr>
        <p:spPr bwMode="auto">
          <a:xfrm>
            <a:off x="2122488" y="13255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5785" name="Text Box 12"/>
          <p:cNvSpPr txBox="1">
            <a:spLocks noChangeArrowheads="1"/>
          </p:cNvSpPr>
          <p:nvPr/>
        </p:nvSpPr>
        <p:spPr bwMode="auto">
          <a:xfrm>
            <a:off x="3205163" y="6313488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impact 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/ (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N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altLang="ja-JP" b="1" baseline="-25000">
                <a:solidFill>
                  <a:srgbClr val="FFFFFF"/>
                </a:solidFill>
                <a:latin typeface="Times New Roman" pitchFamily="18" charset="0"/>
              </a:rPr>
              <a:t>break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5786" name="Text Box 13"/>
          <p:cNvSpPr txBox="1">
            <a:spLocks noChangeArrowheads="1"/>
          </p:cNvSpPr>
          <p:nvPr/>
        </p:nvSpPr>
        <p:spPr bwMode="auto">
          <a:xfrm rot="-5400000">
            <a:off x="-604891" y="3407528"/>
            <a:ext cx="4575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FFFF"/>
                </a:solidFill>
                <a:latin typeface="Times New Roman" pitchFamily="18" charset="0"/>
              </a:rPr>
              <a:t>Mean Coordination Number</a:t>
            </a:r>
            <a:endParaRPr lang="en-US" altLang="ja-JP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5787" name="Text Box 14"/>
          <p:cNvSpPr txBox="1">
            <a:spLocks noChangeArrowheads="1"/>
          </p:cNvSpPr>
          <p:nvPr/>
        </p:nvSpPr>
        <p:spPr bwMode="auto">
          <a:xfrm>
            <a:off x="1931988" y="4883150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2.4</a:t>
            </a:r>
          </a:p>
        </p:txBody>
      </p:sp>
      <p:sp>
        <p:nvSpPr>
          <p:cNvPr id="75788" name="Text Box 15"/>
          <p:cNvSpPr txBox="1">
            <a:spLocks noChangeArrowheads="1"/>
          </p:cNvSpPr>
          <p:nvPr/>
        </p:nvSpPr>
        <p:spPr bwMode="auto">
          <a:xfrm>
            <a:off x="1931988" y="4006850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2.8</a:t>
            </a:r>
          </a:p>
        </p:txBody>
      </p:sp>
      <p:sp>
        <p:nvSpPr>
          <p:cNvPr id="75789" name="Text Box 16"/>
          <p:cNvSpPr txBox="1">
            <a:spLocks noChangeArrowheads="1"/>
          </p:cNvSpPr>
          <p:nvPr/>
        </p:nvSpPr>
        <p:spPr bwMode="auto">
          <a:xfrm>
            <a:off x="1931988" y="3124200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3.2</a:t>
            </a:r>
          </a:p>
        </p:txBody>
      </p:sp>
      <p:sp>
        <p:nvSpPr>
          <p:cNvPr id="75790" name="Text Box 17"/>
          <p:cNvSpPr txBox="1">
            <a:spLocks noChangeArrowheads="1"/>
          </p:cNvSpPr>
          <p:nvPr/>
        </p:nvSpPr>
        <p:spPr bwMode="auto">
          <a:xfrm>
            <a:off x="1931988" y="2230438"/>
            <a:ext cx="50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3.6</a:t>
            </a:r>
          </a:p>
        </p:txBody>
      </p:sp>
      <p:sp>
        <p:nvSpPr>
          <p:cNvPr id="75791" name="Text Box 18"/>
          <p:cNvSpPr txBox="1">
            <a:spLocks noChangeArrowheads="1"/>
          </p:cNvSpPr>
          <p:nvPr/>
        </p:nvSpPr>
        <p:spPr bwMode="auto">
          <a:xfrm>
            <a:off x="6443663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1000</a:t>
            </a:r>
          </a:p>
        </p:txBody>
      </p:sp>
      <p:sp>
        <p:nvSpPr>
          <p:cNvPr id="75792" name="Text Box 19"/>
          <p:cNvSpPr txBox="1">
            <a:spLocks noChangeArrowheads="1"/>
          </p:cNvSpPr>
          <p:nvPr/>
        </p:nvSpPr>
        <p:spPr bwMode="auto">
          <a:xfrm>
            <a:off x="3233738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75793" name="Text Box 20"/>
          <p:cNvSpPr txBox="1">
            <a:spLocks noChangeArrowheads="1"/>
          </p:cNvSpPr>
          <p:nvPr/>
        </p:nvSpPr>
        <p:spPr bwMode="auto">
          <a:xfrm>
            <a:off x="5346700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</a:rPr>
              <a:t>100</a:t>
            </a:r>
          </a:p>
        </p:txBody>
      </p:sp>
      <p:sp>
        <p:nvSpPr>
          <p:cNvPr id="75794" name="Text Box 21"/>
          <p:cNvSpPr txBox="1">
            <a:spLocks noChangeArrowheads="1"/>
          </p:cNvSpPr>
          <p:nvPr/>
        </p:nvSpPr>
        <p:spPr bwMode="auto">
          <a:xfrm>
            <a:off x="3833813" y="989013"/>
            <a:ext cx="1553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solidFill>
                  <a:srgbClr val="FFFFFF"/>
                </a:solidFill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col</a:t>
            </a:r>
            <a:r>
              <a:rPr lang="en-US" altLang="ja-JP" dirty="0" smtClean="0">
                <a:solidFill>
                  <a:srgbClr val="FFFFFF"/>
                </a:solidFill>
              </a:rPr>
              <a:t> </a:t>
            </a:r>
            <a:r>
              <a:rPr lang="en-US" altLang="ja-JP" dirty="0">
                <a:solidFill>
                  <a:srgbClr val="FFFFFF"/>
                </a:solidFill>
              </a:rPr>
              <a:t>[m/s]</a:t>
            </a:r>
          </a:p>
        </p:txBody>
      </p:sp>
      <p:sp>
        <p:nvSpPr>
          <p:cNvPr id="75795" name="Text Box 22"/>
          <p:cNvSpPr txBox="1">
            <a:spLocks noChangeArrowheads="1"/>
          </p:cNvSpPr>
          <p:nvPr/>
        </p:nvSpPr>
        <p:spPr bwMode="auto">
          <a:xfrm>
            <a:off x="5890800" y="869950"/>
            <a:ext cx="2836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dirty="0">
                <a:solidFill>
                  <a:srgbClr val="FFFFFF"/>
                </a:solidFill>
              </a:rPr>
              <a:t>Ice, 8</a:t>
            </a:r>
            <a:r>
              <a:rPr lang="en-US" altLang="ja-JP" dirty="0">
                <a:solidFill>
                  <a:srgbClr val="FFFFFF"/>
                </a:solidFill>
                <a:cs typeface="Arial" charset="0"/>
              </a:rPr>
              <a:t>Å, 8000+8000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2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円/楕円 22"/>
          <p:cNvSpPr/>
          <p:nvPr/>
        </p:nvSpPr>
        <p:spPr>
          <a:xfrm>
            <a:off x="6276975" y="530542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7077075" y="521017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486275" y="222885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Why C.N. = 4 ?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6750" y="1343025"/>
            <a:ext cx="800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A particle cannot move freely with C.N. = 6 in 3D: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181475" y="2533650"/>
            <a:ext cx="495300" cy="4953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4181475" y="203835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3695700" y="251460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4181475" y="300037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4676775" y="252412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924300" y="276225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rot="5400000">
            <a:off x="3362325" y="2924175"/>
            <a:ext cx="21145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8100000">
            <a:off x="3333751" y="2828925"/>
            <a:ext cx="21145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10800000">
            <a:off x="3381375" y="2781300"/>
            <a:ext cx="211455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914400" y="4010025"/>
            <a:ext cx="7646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But, stable enough with at least C.N. = 4 in 3D: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6696075" y="5238750"/>
            <a:ext cx="495300" cy="4953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6696075" y="479107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6819900" y="565785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895850" y="562927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4448175" y="4886325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990975" y="558165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4457700" y="5381625"/>
            <a:ext cx="495300" cy="4953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2590800" y="537210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1600200" y="5353050"/>
            <a:ext cx="495300" cy="495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105025" y="5362575"/>
            <a:ext cx="495300" cy="4953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038350" y="6200775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1D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343400" y="61823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2D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67500" y="61823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3D</a:t>
            </a:r>
            <a:endParaRPr lang="ja-JP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altLang="ja-JP" sz="44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/>
              </a:rPr>
              <a:t>aggregates produced by collisions</a:t>
            </a:r>
            <a:endParaRPr lang="ja-JP" altLang="en-US" sz="4400" kern="0" dirty="0">
              <a:solidFill>
                <a:srgbClr val="B2B2B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58763" y="1703388"/>
            <a:ext cx="755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FFFF"/>
                </a:solidFill>
                <a:latin typeface="Times New Roman" pitchFamily="18" charset="0"/>
              </a:rPr>
              <a:t>BPCA</a:t>
            </a:r>
            <a:r>
              <a:rPr lang="en-US" altLang="ja-JP" sz="2000" i="1">
                <a:solidFill>
                  <a:srgbClr val="FFFFFF"/>
                </a:solidFill>
                <a:latin typeface="Times New Roman" pitchFamily="18" charset="0"/>
              </a:rPr>
              <a:t>, N</a:t>
            </a:r>
            <a:r>
              <a:rPr lang="en-US" altLang="ja-JP" sz="2000">
                <a:solidFill>
                  <a:srgbClr val="FFFFFF"/>
                </a:solidFill>
              </a:rPr>
              <a:t>=8000+8000, ice, </a:t>
            </a:r>
            <a:r>
              <a:rPr lang="en-US" altLang="ja-JP" sz="2000" i="1">
                <a:solidFill>
                  <a:srgbClr val="FFFFFF"/>
                </a:solidFill>
                <a:latin typeface="Symbol" pitchFamily="18" charset="2"/>
              </a:rPr>
              <a:t>x</a:t>
            </a:r>
            <a:r>
              <a:rPr lang="en-US" altLang="ja-JP" sz="2000" baseline="-25000">
                <a:solidFill>
                  <a:srgbClr val="FFFFFF"/>
                </a:solidFill>
                <a:latin typeface="Times New Roman" pitchFamily="18" charset="0"/>
              </a:rPr>
              <a:t>c </a:t>
            </a:r>
            <a:r>
              <a:rPr lang="en-US" altLang="ja-JP" sz="2000">
                <a:solidFill>
                  <a:srgbClr val="FFFFFF"/>
                </a:solidFill>
              </a:rPr>
              <a:t>= 8</a:t>
            </a:r>
            <a:r>
              <a:rPr lang="en-US" altLang="ja-JP" sz="2000">
                <a:solidFill>
                  <a:srgbClr val="FFFFFF"/>
                </a:solidFill>
                <a:cs typeface="Arial" charset="0"/>
              </a:rPr>
              <a:t>Å, </a:t>
            </a:r>
            <a:r>
              <a:rPr lang="en-US" altLang="ja-JP" sz="20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20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2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57 m/s  ( </a:t>
            </a:r>
            <a:r>
              <a:rPr lang="en-US" altLang="ja-JP" sz="20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20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2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27 </a:t>
            </a:r>
            <a:r>
              <a:rPr lang="en-US" altLang="ja-JP" sz="20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20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2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pic>
        <p:nvPicPr>
          <p:cNvPr id="76803" name="Picture 2" descr="C:\cygwin\home\wada\3DBPCA\structure-007\material-002\xicrit-004\povanime.result-2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071688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cygwin\home\wada\3DBPCAcopy\structure-050\material-002\xicrit-004\povanime.result-01-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下矢印 11"/>
          <p:cNvSpPr/>
          <p:nvPr/>
        </p:nvSpPr>
        <p:spPr>
          <a:xfrm rot="17763477">
            <a:off x="3957637" y="3517901"/>
            <a:ext cx="1071563" cy="2163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427886" y="2786063"/>
            <a:ext cx="44919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dirty="0" smtClean="0">
                <a:solidFill>
                  <a:srgbClr val="FFFFFF"/>
                </a:solidFill>
              </a:rPr>
              <a:t>Initial condition(</a:t>
            </a:r>
            <a:r>
              <a:rPr lang="en-US" altLang="ja-JP" dirty="0" smtClean="0">
                <a:solidFill>
                  <a:srgbClr val="FFFF00"/>
                </a:solidFill>
              </a:rPr>
              <a:t>C.N. = 3.8</a:t>
            </a:r>
            <a:r>
              <a:rPr lang="ja-JP" altLang="en-US" dirty="0">
                <a:solidFill>
                  <a:srgbClr val="FFFFFF"/>
                </a:solidFill>
              </a:rPr>
              <a:t>）</a:t>
            </a:r>
            <a:endParaRPr lang="en-US" altLang="ja-JP" dirty="0">
              <a:solidFill>
                <a:srgbClr val="FFFFFF"/>
              </a:solidFill>
            </a:endParaRPr>
          </a:p>
          <a:p>
            <a:pPr algn="ctr" eaLnBrk="0" hangingPunct="0"/>
            <a:r>
              <a:rPr lang="en-US" altLang="ja-JP" dirty="0">
                <a:solidFill>
                  <a:srgbClr val="FFFFFF"/>
                </a:solidFill>
              </a:rPr>
              <a:t>15288+15288</a:t>
            </a:r>
          </a:p>
        </p:txBody>
      </p:sp>
      <p:pic>
        <p:nvPicPr>
          <p:cNvPr id="8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 descr="C:\cygwin\home\wada\3DBPCAcopy\structure-050\material-002\xicrit-004\povanime.result-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4" descr="C:\cygwin\home\wada\3DBPCAcopy\structure-050\material-002\xicrit-004\povanime.result-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9475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C:\cygwin\home\wada\3DBPCAcopy\structure-050\material-002\xicrit-004\povanime.result-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30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2" descr="C:\cygwin\home\wada\3DBPCAcopy\structure-050\material-002\xicrit-004\povanime.result-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847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457200" y="-90488"/>
            <a:ext cx="8229600" cy="113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altLang="ja-JP" sz="36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Collisions of collision-produced aggregates</a:t>
            </a:r>
            <a:r>
              <a:rPr lang="ja-JP" altLang="en-US" sz="36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（</a:t>
            </a:r>
            <a:r>
              <a:rPr lang="en-US" altLang="ja-JP" sz="36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C.N.=3.8</a:t>
            </a:r>
            <a:r>
              <a:rPr lang="ja-JP" altLang="en-US" sz="3600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ea typeface="ＭＳ Ｐゴシック"/>
              </a:rPr>
              <a:t>）</a:t>
            </a:r>
            <a:endParaRPr lang="ja-JP" altLang="en-US" sz="3600" kern="0" dirty="0">
              <a:solidFill>
                <a:srgbClr val="B2B2B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201613" y="2590800"/>
            <a:ext cx="405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0.38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1.2×10</a:t>
            </a:r>
            <a:r>
              <a:rPr lang="en-US" altLang="ja-JP" sz="1800" baseline="30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-3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4927600" y="2590800"/>
            <a:ext cx="405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0.77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5.1×10</a:t>
            </a:r>
            <a:r>
              <a:rPr lang="en-US" altLang="ja-JP" sz="1800" baseline="30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-3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77832" name="Text Box 9"/>
          <p:cNvSpPr txBox="1">
            <a:spLocks noChangeArrowheads="1"/>
          </p:cNvSpPr>
          <p:nvPr/>
        </p:nvSpPr>
        <p:spPr bwMode="auto">
          <a:xfrm>
            <a:off x="201613" y="5745163"/>
            <a:ext cx="4057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1.54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2.0×10</a:t>
            </a:r>
            <a:r>
              <a:rPr lang="en-US" altLang="ja-JP" sz="1800" baseline="30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-2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4927600" y="5745163"/>
            <a:ext cx="3525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17.4 m/s  (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2.6 </a:t>
            </a:r>
            <a:r>
              <a:rPr lang="en-US" altLang="ja-JP" sz="18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18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8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pic>
        <p:nvPicPr>
          <p:cNvPr id="11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 descr="C:\cygwin\home\wada\3DBPCA\latice\initial\povanime.result-941_00_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686" y="1208318"/>
            <a:ext cx="3657600" cy="2743200"/>
          </a:xfrm>
          <a:prstGeom prst="rect">
            <a:avLst/>
          </a:prstGeom>
          <a:noFill/>
        </p:spPr>
      </p:pic>
      <p:pic>
        <p:nvPicPr>
          <p:cNvPr id="563205" name="Picture 5" descr="C:\cygwin\home\wada\3DBPCA\latice\initial\povanime.result-943_00_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319" y="1226458"/>
            <a:ext cx="3657600" cy="2743200"/>
          </a:xfrm>
          <a:prstGeom prst="rect">
            <a:avLst/>
          </a:prstGeom>
          <a:noFill/>
        </p:spPr>
      </p:pic>
      <p:pic>
        <p:nvPicPr>
          <p:cNvPr id="440321" name="Picture 1" descr="C:\Documents and Settings\wada\デスクトップ\BAM2.4096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267" y="4098925"/>
            <a:ext cx="2406172" cy="2406172"/>
          </a:xfrm>
          <a:prstGeom prst="rect">
            <a:avLst/>
          </a:prstGeom>
          <a:noFill/>
        </p:spPr>
      </p:pic>
      <p:pic>
        <p:nvPicPr>
          <p:cNvPr id="440322" name="Picture 2" descr="C:\Documents and Settings\wada\デスクトップ\BAM1.4096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6608" y="4101772"/>
            <a:ext cx="2386114" cy="2386114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711200" y="1219199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</a:rPr>
              <a:t>C.N. = 6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13086" y="1269999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</a:rPr>
              <a:t>C.N. = 2.35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4857" y="4114799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C.N. = 6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46286" y="4136571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C.N. = 4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064156" y="6488668"/>
            <a:ext cx="3385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Shen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Draine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and Johnson (2008)</a:t>
            </a:r>
            <a:endParaRPr lang="ja-JP" alt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457200" y="103645"/>
            <a:ext cx="8229600" cy="1139825"/>
          </a:xfrm>
        </p:spPr>
        <p:txBody>
          <a:bodyPr/>
          <a:lstStyle/>
          <a:p>
            <a:r>
              <a:rPr kumimoji="1" lang="en-US" altLang="ja-JP" dirty="0" smtClean="0"/>
              <a:t>Structure is also important?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62350" y="2305050"/>
            <a:ext cx="214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Cubic lattice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29350" y="4105275"/>
            <a:ext cx="2837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Ballistic Agglomeration </a:t>
            </a:r>
          </a:p>
          <a:p>
            <a:r>
              <a:rPr lang="en-US" altLang="ja-JP" sz="2000" dirty="0" smtClean="0"/>
              <a:t>with Migration (BAM)</a:t>
            </a:r>
            <a:endParaRPr kumimoji="1" lang="ja-JP" altLang="en-US" sz="2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895850" y="4095750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BAM-1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47900" y="4095750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BAM-2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2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948"/>
            <a:ext cx="8229600" cy="1139825"/>
          </a:xfrm>
        </p:spPr>
        <p:txBody>
          <a:bodyPr/>
          <a:lstStyle/>
          <a:p>
            <a:r>
              <a:rPr lang="en-US" altLang="ja-JP" dirty="0" smtClean="0"/>
              <a:t>Structure is not important.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70170" y="4441372"/>
            <a:ext cx="25619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No!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Bouncing </a:t>
            </a:r>
          </a:p>
          <a:p>
            <a:r>
              <a:rPr lang="en-US" altLang="ja-JP" dirty="0" smtClean="0">
                <a:solidFill>
                  <a:srgbClr val="FFFFFF"/>
                </a:solidFill>
              </a:rPr>
              <a:t>only for C.N.</a:t>
            </a:r>
            <a:r>
              <a:rPr lang="en-US" altLang="ja-JP" dirty="0" smtClean="0">
                <a:solidFill>
                  <a:srgbClr val="FFFFFF"/>
                </a:solidFill>
                <a:latin typeface="ＭＳ 明朝"/>
                <a:ea typeface="ＭＳ 明朝"/>
              </a:rPr>
              <a:t>≃</a:t>
            </a:r>
            <a:r>
              <a:rPr lang="en-US" altLang="ja-JP" dirty="0" smtClean="0">
                <a:solidFill>
                  <a:srgbClr val="FFFFFF"/>
                </a:solidFill>
              </a:rPr>
              <a:t>6</a:t>
            </a: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440321" name="Picture 1" descr="C:\Documents and Settings\wada\デスクトップ\BAM2.4096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582" y="4084411"/>
            <a:ext cx="2773590" cy="2773589"/>
          </a:xfrm>
          <a:prstGeom prst="rect">
            <a:avLst/>
          </a:prstGeom>
          <a:noFill/>
        </p:spPr>
      </p:pic>
      <p:pic>
        <p:nvPicPr>
          <p:cNvPr id="440322" name="Picture 2" descr="C:\Documents and Settings\wada\デスクトップ\BAM1.4096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8437" y="4087257"/>
            <a:ext cx="2770743" cy="2770743"/>
          </a:xfrm>
          <a:prstGeom prst="rect">
            <a:avLst/>
          </a:prstGeom>
          <a:noFill/>
        </p:spPr>
      </p:pic>
      <p:pic>
        <p:nvPicPr>
          <p:cNvPr id="566275" name="Picture 3" descr="C:\cygwin\home\wada\3DBPCA\latice\structure-943\material-002\xicrit-004\povanime.result-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4228" y="1193802"/>
            <a:ext cx="3657600" cy="2743200"/>
          </a:xfrm>
          <a:prstGeom prst="rect">
            <a:avLst/>
          </a:prstGeom>
          <a:noFill/>
        </p:spPr>
      </p:pic>
      <p:pic>
        <p:nvPicPr>
          <p:cNvPr id="566274" name="Picture 2" descr="C:\cygwin\home\wada\3DBPCA\latice\structure-941\material-002\xicrit-004\povanime.result-0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142" y="1193803"/>
            <a:ext cx="3657600" cy="2743200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711200" y="1219199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</a:rPr>
              <a:t>C.N. = 6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69544" y="1226457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</a:rPr>
              <a:t>C.N. = 2.35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4286" y="4114799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C.N. = 6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0858" y="4122056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</a:rPr>
              <a:t>C.N. = 4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タイトル 1"/>
          <p:cNvSpPr>
            <a:spLocks noGrp="1"/>
          </p:cNvSpPr>
          <p:nvPr>
            <p:ph type="title"/>
          </p:nvPr>
        </p:nvSpPr>
        <p:spPr>
          <a:xfrm>
            <a:off x="457200" y="-229481"/>
            <a:ext cx="7470775" cy="1143001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Summary</a:t>
            </a:r>
            <a:endParaRPr lang="ja-JP" altLang="en-US" dirty="0" smtClean="0"/>
          </a:p>
        </p:txBody>
      </p:sp>
      <p:sp>
        <p:nvSpPr>
          <p:cNvPr id="78850" name="テキスト ボックス 2"/>
          <p:cNvSpPr txBox="1">
            <a:spLocks noChangeArrowheads="1"/>
          </p:cNvSpPr>
          <p:nvPr/>
        </p:nvSpPr>
        <p:spPr bwMode="auto">
          <a:xfrm>
            <a:off x="142875" y="680842"/>
            <a:ext cx="79850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We examine the bouncing condition, focusing on C.N. of aggregates</a:t>
            </a:r>
            <a:r>
              <a:rPr lang="en-US" altLang="ja-JP" sz="2000" dirty="0">
                <a:solidFill>
                  <a:srgbClr val="FFFFFF"/>
                </a:solidFill>
                <a:ea typeface="HGｺﾞｼｯｸM" pitchFamily="49" charset="-128"/>
              </a:rPr>
              <a:t>.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78851" name="テキスト ボックス 3"/>
          <p:cNvSpPr txBox="1">
            <a:spLocks noChangeArrowheads="1"/>
          </p:cNvSpPr>
          <p:nvPr/>
        </p:nvSpPr>
        <p:spPr bwMode="auto">
          <a:xfrm>
            <a:off x="296863" y="1108035"/>
            <a:ext cx="8847137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Always sticking if </a:t>
            </a:r>
            <a:r>
              <a:rPr lang="en-US" altLang="ja-JP" dirty="0" smtClean="0">
                <a:solidFill>
                  <a:srgbClr val="FFFF00"/>
                </a:solidFill>
                <a:ea typeface="HGｺﾞｼｯｸM" pitchFamily="49" charset="-128"/>
              </a:rPr>
              <a:t>C.N. &lt; 6</a:t>
            </a:r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.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ea typeface="HGｺﾞｼｯｸM" pitchFamily="49" charset="-128"/>
              </a:rPr>
              <a:t>Collision velocity for transition from bouncing to sticking is consistent with experimental results.</a:t>
            </a:r>
            <a:endParaRPr lang="ja-JP" altLang="en-US" dirty="0">
              <a:solidFill>
                <a:schemeClr val="tx1">
                  <a:lumMod val="75000"/>
                </a:schemeClr>
              </a:solidFill>
              <a:ea typeface="HGｺﾞｼｯｸM" pitchFamily="49" charset="-128"/>
            </a:endParaRP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collision-produced aggregates have </a:t>
            </a:r>
            <a:r>
              <a:rPr lang="en-US" altLang="ja-JP" dirty="0" smtClean="0">
                <a:solidFill>
                  <a:srgbClr val="FFFF00"/>
                </a:solidFill>
                <a:ea typeface="HGｺﾞｼｯｸM" pitchFamily="49" charset="-128"/>
              </a:rPr>
              <a:t>C.N. &lt; 4</a:t>
            </a:r>
            <a:endParaRPr lang="ja-JP" altLang="en-US" dirty="0">
              <a:solidFill>
                <a:srgbClr val="FFFF00"/>
              </a:solidFill>
              <a:ea typeface="HGｺﾞｼｯｸM" pitchFamily="49" charset="-128"/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3957638" y="3238349"/>
            <a:ext cx="1066800" cy="366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78853" name="テキスト ボックス 5"/>
          <p:cNvSpPr txBox="1">
            <a:spLocks noChangeArrowheads="1"/>
          </p:cNvSpPr>
          <p:nvPr/>
        </p:nvSpPr>
        <p:spPr bwMode="auto">
          <a:xfrm>
            <a:off x="58056" y="3672532"/>
            <a:ext cx="90556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It is feasible to form </a:t>
            </a:r>
            <a:r>
              <a:rPr lang="en-US" altLang="ja-JP" sz="2000" dirty="0" err="1" smtClean="0">
                <a:solidFill>
                  <a:srgbClr val="FFFFFF"/>
                </a:solidFill>
                <a:ea typeface="HGｺﾞｼｯｸM" pitchFamily="49" charset="-128"/>
              </a:rPr>
              <a:t>planetesimals</a:t>
            </a:r>
            <a:r>
              <a:rPr lang="en-US" altLang="ja-JP" sz="2000" dirty="0" smtClean="0">
                <a:solidFill>
                  <a:srgbClr val="FFFFFF"/>
                </a:solidFill>
                <a:ea typeface="HGｺﾞｼｯｸM" pitchFamily="49" charset="-128"/>
              </a:rPr>
              <a:t> through direct collisions of dust aggregates. </a:t>
            </a:r>
            <a:endParaRPr lang="ja-JP" altLang="en-US" sz="2000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pic>
        <p:nvPicPr>
          <p:cNvPr id="9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91076" y="4094314"/>
            <a:ext cx="6672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C.N. ~ 2 for aggregates in experiments ?</a:t>
            </a: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932" y="4572568"/>
            <a:ext cx="2875975" cy="223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4926836" y="5076970"/>
            <a:ext cx="2797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000" dirty="0" smtClean="0">
                <a:solidFill>
                  <a:srgbClr val="FFFFFF"/>
                </a:solidFill>
              </a:rPr>
              <a:t>FIG. 2 (color online). (a) An example of an agglomerate with a volume filling factor of </a:t>
            </a:r>
            <a:r>
              <a:rPr lang="en-US" altLang="ja-JP" sz="1000" i="1" dirty="0" smtClean="0">
                <a:solidFill>
                  <a:srgbClr val="FFFFFF"/>
                </a:solidFill>
              </a:rPr>
              <a:t>  0:15. (b) Specimen of an agglomerate </a:t>
            </a:r>
            <a:r>
              <a:rPr lang="en-US" altLang="ja-JP" sz="1000" dirty="0" smtClean="0">
                <a:solidFill>
                  <a:srgbClr val="FFFFFF"/>
                </a:solidFill>
              </a:rPr>
              <a:t>after manual cutting to 10  10 mm2. (c) Result of a Monte Carlo simulation of ballistic deposition. (d) High resolution scanning electron microscopy (SEM) image of the surface of an agglomerate consisting of SiO2 spheres with 1</a:t>
            </a:r>
            <a:r>
              <a:rPr lang="en-US" altLang="ja-JP" sz="1000" i="1" dirty="0" smtClean="0">
                <a:solidFill>
                  <a:srgbClr val="FFFFFF"/>
                </a:solidFill>
              </a:rPr>
              <a:t>:5 m diameter.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76966" y="6500854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(Blum &amp; </a:t>
            </a:r>
            <a:r>
              <a:rPr lang="en-US" altLang="ja-JP" sz="18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Schräpler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2004)</a:t>
            </a:r>
            <a:endParaRPr lang="ja-JP" altLang="en-US" sz="1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14403" y="301613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rgbClr val="FFFF66"/>
                </a:solidFill>
                <a:latin typeface="Arial"/>
                <a:cs typeface="Times New Roman" pitchFamily="18" charset="0"/>
              </a:rPr>
              <a:t>Not to bounce.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タイトル 1"/>
          <p:cNvSpPr>
            <a:spLocks noGrp="1"/>
          </p:cNvSpPr>
          <p:nvPr>
            <p:ph type="title"/>
          </p:nvPr>
        </p:nvSpPr>
        <p:spPr>
          <a:xfrm>
            <a:off x="457200" y="-229481"/>
            <a:ext cx="7470775" cy="1143001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A Hard Shell ?</a:t>
            </a:r>
            <a:endParaRPr lang="ja-JP" altLang="en-US" dirty="0" smtClean="0"/>
          </a:p>
        </p:txBody>
      </p:sp>
      <p:pic>
        <p:nvPicPr>
          <p:cNvPr id="9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>
          <a:xfrm>
            <a:off x="3002508" y="1241946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ja-JP" dirty="0" smtClean="0">
                <a:solidFill>
                  <a:srgbClr val="FFFFFF"/>
                </a:solidFill>
              </a:rPr>
              <a:t>/</a:t>
            </a:r>
            <a:r>
              <a:rPr lang="en-US" altLang="ja-JP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dirty="0" smtClean="0">
                <a:solidFill>
                  <a:srgbClr val="FFFFFF"/>
                </a:solidFill>
              </a:rPr>
              <a:t> = 0.8</a:t>
            </a:r>
          </a:p>
        </p:txBody>
      </p:sp>
      <p:pic>
        <p:nvPicPr>
          <p:cNvPr id="3074" name="Picture 2" descr="C:\cygwin\home\wada\3DBPCA\CP\structure-954\material-002\xicrit-004\povanime.result-0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7683" y="1784444"/>
            <a:ext cx="4876800" cy="3657600"/>
          </a:xfrm>
          <a:prstGeom prst="rect">
            <a:avLst/>
          </a:prstGeom>
          <a:noFill/>
        </p:spPr>
      </p:pic>
      <p:pic>
        <p:nvPicPr>
          <p:cNvPr id="3075" name="Picture 3" descr="C:\cygwin\home\wada\3DBPCA\CP\structure-954\material-002\xicrit-004\povanime.result-03.energ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7683" y="1784444"/>
            <a:ext cx="4876800" cy="3657600"/>
          </a:xfrm>
          <a:prstGeom prst="rect">
            <a:avLst/>
          </a:prstGeom>
          <a:noFill/>
        </p:spPr>
      </p:pic>
      <p:sp>
        <p:nvSpPr>
          <p:cNvPr id="47" name="テキスト ボックス 46"/>
          <p:cNvSpPr txBox="1"/>
          <p:nvPr/>
        </p:nvSpPr>
        <p:spPr>
          <a:xfrm>
            <a:off x="4394579" y="5854463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ja-JP" baseline="-25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</a:t>
            </a:r>
            <a:r>
              <a:rPr lang="en-US" altLang="ja-JP" dirty="0" smtClean="0">
                <a:solidFill>
                  <a:srgbClr val="FFFFFF"/>
                </a:solidFill>
              </a:rPr>
              <a:t> = 1.1 m/s (</a:t>
            </a:r>
            <a:r>
              <a:rPr lang="en-US" altLang="ja-JP" dirty="0" err="1" smtClean="0">
                <a:solidFill>
                  <a:srgbClr val="FFFFFF"/>
                </a:solidFill>
              </a:rPr>
              <a:t>vimp</a:t>
            </a:r>
            <a:r>
              <a:rPr lang="en-US" altLang="ja-JP" dirty="0" smtClean="0">
                <a:solidFill>
                  <a:srgbClr val="FFFFFF"/>
                </a:solidFill>
              </a:rPr>
              <a:t> = 3)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8" name="円/楕円 47"/>
          <p:cNvSpPr/>
          <p:nvPr/>
        </p:nvSpPr>
        <p:spPr>
          <a:xfrm>
            <a:off x="982611" y="1801492"/>
            <a:ext cx="1856096" cy="185609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1208937" y="2027818"/>
            <a:ext cx="1403445" cy="140344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50" name="直線矢印コネクタ 49"/>
          <p:cNvCxnSpPr>
            <a:endCxn id="49" idx="7"/>
          </p:cNvCxnSpPr>
          <p:nvPr/>
        </p:nvCxnSpPr>
        <p:spPr>
          <a:xfrm flipV="1">
            <a:off x="1883364" y="2233348"/>
            <a:ext cx="523488" cy="468897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>
            <a:off x="1883364" y="2688597"/>
            <a:ext cx="968991" cy="15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1883364" y="203350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ja-JP" altLang="en-US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169967" y="257941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ja-JP" altLang="en-US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テキスト ボックス 11"/>
          <p:cNvSpPr txBox="1">
            <a:spLocks noChangeArrowheads="1"/>
          </p:cNvSpPr>
          <p:nvPr/>
        </p:nvSpPr>
        <p:spPr bwMode="auto">
          <a:xfrm>
            <a:off x="435876" y="4166845"/>
            <a:ext cx="187102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f </a:t>
            </a:r>
            <a:r>
              <a:rPr lang="en-US" altLang="ja-JP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0.2</a:t>
            </a:r>
          </a:p>
          <a:p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mean C.N.</a:t>
            </a:r>
            <a:r>
              <a:rPr lang="ja-JP" altLang="en-US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8.8</a:t>
            </a:r>
            <a:endParaRPr lang="ja-JP" altLang="en-US" sz="1800" dirty="0">
              <a:solidFill>
                <a:srgbClr val="FFFFFF"/>
              </a:solidFill>
              <a:ea typeface="HGｺﾞｼｯｸM" pitchFamily="49" charset="-128"/>
              <a:cs typeface="Times New Roman" pitchFamily="18" charset="0"/>
            </a:endParaRPr>
          </a:p>
        </p:txBody>
      </p:sp>
      <p:sp>
        <p:nvSpPr>
          <p:cNvPr id="55" name="テキスト ボックス 13"/>
          <p:cNvSpPr txBox="1">
            <a:spLocks noChangeArrowheads="1"/>
          </p:cNvSpPr>
          <p:nvPr/>
        </p:nvSpPr>
        <p:spPr bwMode="auto">
          <a:xfrm>
            <a:off x="287030" y="918676"/>
            <a:ext cx="187102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i="1" dirty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  <a:cs typeface="Times New Roman" pitchFamily="18" charset="0"/>
              </a:rPr>
              <a:t>f </a:t>
            </a:r>
            <a:r>
              <a:rPr lang="en-US" altLang="ja-JP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0.75</a:t>
            </a:r>
          </a:p>
          <a:p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mean C.N.</a:t>
            </a:r>
            <a:r>
              <a:rPr lang="ja-JP" altLang="en-US" sz="1800" dirty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a typeface="HGｺﾞｼｯｸM" pitchFamily="49" charset="-128"/>
                <a:cs typeface="Times New Roman" pitchFamily="18" charset="0"/>
              </a:rPr>
              <a:t>= 2.8</a:t>
            </a:r>
            <a:endParaRPr lang="ja-JP" altLang="en-US" sz="1800" dirty="0">
              <a:solidFill>
                <a:srgbClr val="FFFFFF"/>
              </a:solidFill>
              <a:ea typeface="HGｺﾞｼｯｸM" pitchFamily="49" charset="-128"/>
              <a:cs typeface="Times New Roman" pitchFamily="18" charset="0"/>
            </a:endParaRPr>
          </a:p>
        </p:txBody>
      </p:sp>
      <p:cxnSp>
        <p:nvCxnSpPr>
          <p:cNvPr id="56" name="曲線コネクタ 55"/>
          <p:cNvCxnSpPr>
            <a:stCxn id="54" idx="0"/>
          </p:cNvCxnSpPr>
          <p:nvPr/>
        </p:nvCxnSpPr>
        <p:spPr>
          <a:xfrm rot="5400000" flipH="1" flipV="1">
            <a:off x="1092994" y="3690348"/>
            <a:ext cx="754892" cy="19810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図形 56"/>
          <p:cNvCxnSpPr>
            <a:stCxn id="55" idx="2"/>
          </p:cNvCxnSpPr>
          <p:nvPr/>
        </p:nvCxnSpPr>
        <p:spPr>
          <a:xfrm rot="16200000" flipH="1">
            <a:off x="888802" y="1898747"/>
            <a:ext cx="1137261" cy="46977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371975" y="5419725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Ice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cygwin\home\wada\3DBPCA\massratio\structure-121\material-002\xicrit-004\povanime.result-2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9578"/>
            <a:ext cx="4876800" cy="3657600"/>
          </a:xfrm>
          <a:prstGeom prst="rect">
            <a:avLst/>
          </a:prstGeom>
          <a:noFill/>
        </p:spPr>
      </p:pic>
      <p:sp>
        <p:nvSpPr>
          <p:cNvPr id="3" name="テキスト ボックス 2"/>
          <p:cNvSpPr txBox="1"/>
          <p:nvPr/>
        </p:nvSpPr>
        <p:spPr>
          <a:xfrm>
            <a:off x="1188061" y="762000"/>
            <a:ext cx="6767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Collisions between </a:t>
            </a:r>
          </a:p>
          <a:p>
            <a:r>
              <a:rPr kumimoji="1" lang="en-US" altLang="ja-JP" sz="3600" dirty="0" smtClean="0"/>
              <a:t>different-sized dust aggregates</a:t>
            </a:r>
            <a:endParaRPr kumimoji="1" lang="ja-JP" altLang="en-US" sz="3600" dirty="0"/>
          </a:p>
        </p:txBody>
      </p:sp>
      <p:pic>
        <p:nvPicPr>
          <p:cNvPr id="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7363" y="2340817"/>
            <a:ext cx="1557337" cy="776288"/>
            <a:chOff x="314" y="2604"/>
            <a:chExt cx="981" cy="489"/>
          </a:xfrm>
        </p:grpSpPr>
        <p:sp>
          <p:nvSpPr>
            <p:cNvPr id="48131" name="Oval 3"/>
            <p:cNvSpPr>
              <a:spLocks noChangeArrowheads="1"/>
            </p:cNvSpPr>
            <p:nvPr/>
          </p:nvSpPr>
          <p:spPr bwMode="auto">
            <a:xfrm>
              <a:off x="314" y="2604"/>
              <a:ext cx="488" cy="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32" name="Oval 4"/>
            <p:cNvSpPr>
              <a:spLocks noChangeArrowheads="1"/>
            </p:cNvSpPr>
            <p:nvPr/>
          </p:nvSpPr>
          <p:spPr bwMode="auto">
            <a:xfrm>
              <a:off x="807" y="2605"/>
              <a:ext cx="488" cy="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241300" y="96838"/>
            <a:ext cx="4576763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82575" y="120650"/>
            <a:ext cx="4378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Grain interaction model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815975" y="1672480"/>
            <a:ext cx="1003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/>
              <a:t>Normal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919413" y="1688355"/>
            <a:ext cx="949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/>
              <a:t>Sliding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5210175" y="1688355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/>
              <a:t>rolling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7170738" y="1686767"/>
            <a:ext cx="103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/>
              <a:t>twisting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7038" y="2245567"/>
            <a:ext cx="1698625" cy="887413"/>
            <a:chOff x="276" y="1968"/>
            <a:chExt cx="1070" cy="559"/>
          </a:xfrm>
        </p:grpSpPr>
        <p:sp>
          <p:nvSpPr>
            <p:cNvPr id="48141" name="Rectangle 13"/>
            <p:cNvSpPr>
              <a:spLocks noChangeArrowheads="1"/>
            </p:cNvSpPr>
            <p:nvPr/>
          </p:nvSpPr>
          <p:spPr bwMode="auto">
            <a:xfrm>
              <a:off x="276" y="1968"/>
              <a:ext cx="1070" cy="5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07" y="2014"/>
              <a:ext cx="792" cy="489"/>
              <a:chOff x="407" y="2014"/>
              <a:chExt cx="792" cy="489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407" y="2014"/>
                <a:ext cx="792" cy="489"/>
                <a:chOff x="407" y="2014"/>
                <a:chExt cx="792" cy="489"/>
              </a:xfrm>
            </p:grpSpPr>
            <p:sp>
              <p:nvSpPr>
                <p:cNvPr id="48144" name="Oval 16"/>
                <p:cNvSpPr>
                  <a:spLocks noChangeArrowheads="1"/>
                </p:cNvSpPr>
                <p:nvPr/>
              </p:nvSpPr>
              <p:spPr bwMode="auto">
                <a:xfrm>
                  <a:off x="407" y="2014"/>
                  <a:ext cx="488" cy="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145" name="Oval 17"/>
                <p:cNvSpPr>
                  <a:spLocks noChangeArrowheads="1"/>
                </p:cNvSpPr>
                <p:nvPr/>
              </p:nvSpPr>
              <p:spPr bwMode="auto">
                <a:xfrm>
                  <a:off x="711" y="2015"/>
                  <a:ext cx="488" cy="48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146" name="Line 18"/>
                <p:cNvSpPr>
                  <a:spLocks noChangeShapeType="1"/>
                </p:cNvSpPr>
                <p:nvPr/>
              </p:nvSpPr>
              <p:spPr bwMode="auto">
                <a:xfrm>
                  <a:off x="717" y="2263"/>
                  <a:ext cx="176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8147" name="Text Box 19"/>
              <p:cNvSpPr txBox="1">
                <a:spLocks noChangeArrowheads="1"/>
              </p:cNvSpPr>
              <p:nvPr/>
            </p:nvSpPr>
            <p:spPr bwMode="auto">
              <a:xfrm>
                <a:off x="687" y="2024"/>
                <a:ext cx="2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i="1">
                    <a:latin typeface="Symbol" pitchFamily="18" charset="2"/>
                  </a:rPr>
                  <a:t>d</a:t>
                </a:r>
              </a:p>
            </p:txBody>
          </p:sp>
        </p:grp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728913" y="2317005"/>
            <a:ext cx="1543050" cy="776287"/>
            <a:chOff x="1924" y="1809"/>
            <a:chExt cx="972" cy="489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1924" y="1809"/>
              <a:ext cx="972" cy="489"/>
              <a:chOff x="1924" y="1809"/>
              <a:chExt cx="972" cy="489"/>
            </a:xfrm>
          </p:grpSpPr>
          <p:sp>
            <p:nvSpPr>
              <p:cNvPr id="48150" name="Oval 22"/>
              <p:cNvSpPr>
                <a:spLocks noChangeArrowheads="1"/>
              </p:cNvSpPr>
              <p:nvPr/>
            </p:nvSpPr>
            <p:spPr bwMode="auto">
              <a:xfrm>
                <a:off x="1924" y="1809"/>
                <a:ext cx="488" cy="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151" name="Oval 23"/>
              <p:cNvSpPr>
                <a:spLocks noChangeArrowheads="1"/>
              </p:cNvSpPr>
              <p:nvPr/>
            </p:nvSpPr>
            <p:spPr bwMode="auto">
              <a:xfrm>
                <a:off x="2408" y="1810"/>
                <a:ext cx="488" cy="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8152" name="Line 24"/>
            <p:cNvSpPr>
              <a:spLocks noChangeShapeType="1"/>
            </p:cNvSpPr>
            <p:nvPr/>
          </p:nvSpPr>
          <p:spPr bwMode="auto">
            <a:xfrm>
              <a:off x="2169" y="2046"/>
              <a:ext cx="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3" name="Line 25"/>
            <p:cNvSpPr>
              <a:spLocks noChangeShapeType="1"/>
            </p:cNvSpPr>
            <p:nvPr/>
          </p:nvSpPr>
          <p:spPr bwMode="auto">
            <a:xfrm flipH="1">
              <a:off x="2407" y="2050"/>
              <a:ext cx="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730500" y="2142380"/>
            <a:ext cx="1543050" cy="1117600"/>
            <a:chOff x="1925" y="1699"/>
            <a:chExt cx="972" cy="704"/>
          </a:xfrm>
        </p:grpSpPr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1925" y="1809"/>
              <a:ext cx="972" cy="489"/>
              <a:chOff x="1919" y="2391"/>
              <a:chExt cx="972" cy="489"/>
            </a:xfrm>
          </p:grpSpPr>
          <p:grpSp>
            <p:nvGrpSpPr>
              <p:cNvPr id="10" name="Group 28"/>
              <p:cNvGrpSpPr>
                <a:grpSpLocks/>
              </p:cNvGrpSpPr>
              <p:nvPr/>
            </p:nvGrpSpPr>
            <p:grpSpPr bwMode="auto">
              <a:xfrm>
                <a:off x="1919" y="2391"/>
                <a:ext cx="972" cy="489"/>
                <a:chOff x="1919" y="2391"/>
                <a:chExt cx="972" cy="489"/>
              </a:xfrm>
            </p:grpSpPr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919" y="2391"/>
                  <a:ext cx="972" cy="489"/>
                  <a:chOff x="1937" y="2397"/>
                  <a:chExt cx="972" cy="489"/>
                </a:xfrm>
              </p:grpSpPr>
              <p:grpSp>
                <p:nvGrpSpPr>
                  <p:cNvPr id="12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937" y="2397"/>
                    <a:ext cx="972" cy="489"/>
                    <a:chOff x="1924" y="1809"/>
                    <a:chExt cx="972" cy="489"/>
                  </a:xfrm>
                </p:grpSpPr>
                <p:sp>
                  <p:nvSpPr>
                    <p:cNvPr id="481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4" y="1809"/>
                      <a:ext cx="488" cy="48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4816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8" y="1810"/>
                      <a:ext cx="488" cy="48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4816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2182" y="2634"/>
                    <a:ext cx="223" cy="1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8162" name="Line 3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44" y="2532"/>
                    <a:ext cx="211" cy="10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48163" name="Line 35"/>
                <p:cNvSpPr>
                  <a:spLocks noChangeShapeType="1"/>
                </p:cNvSpPr>
                <p:nvPr/>
              </p:nvSpPr>
              <p:spPr bwMode="auto">
                <a:xfrm>
                  <a:off x="2404" y="2527"/>
                  <a:ext cx="0" cy="23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8164" name="Text Box 36"/>
              <p:cNvSpPr txBox="1">
                <a:spLocks noChangeArrowheads="1"/>
              </p:cNvSpPr>
              <p:nvPr/>
            </p:nvSpPr>
            <p:spPr bwMode="auto">
              <a:xfrm>
                <a:off x="2252" y="2448"/>
                <a:ext cx="19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400" b="1" i="1">
                    <a:latin typeface="Times New Roman" pitchFamily="18" charset="0"/>
                  </a:rPr>
                  <a:t>s</a:t>
                </a:r>
              </a:p>
            </p:txBody>
          </p:sp>
        </p:grpSp>
        <p:sp>
          <p:nvSpPr>
            <p:cNvPr id="48165" name="AutoShape 37"/>
            <p:cNvSpPr>
              <a:spLocks noChangeArrowheads="1"/>
            </p:cNvSpPr>
            <p:nvPr/>
          </p:nvSpPr>
          <p:spPr bwMode="auto">
            <a:xfrm>
              <a:off x="2109" y="2297"/>
              <a:ext cx="129" cy="106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48166" name="AutoShape 38"/>
            <p:cNvSpPr>
              <a:spLocks noChangeArrowheads="1"/>
            </p:cNvSpPr>
            <p:nvPr/>
          </p:nvSpPr>
          <p:spPr bwMode="auto">
            <a:xfrm flipV="1">
              <a:off x="2586" y="1699"/>
              <a:ext cx="129" cy="1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4883150" y="2318592"/>
            <a:ext cx="1543050" cy="776288"/>
            <a:chOff x="1924" y="1809"/>
            <a:chExt cx="972" cy="489"/>
          </a:xfrm>
        </p:grpSpPr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1924" y="1809"/>
              <a:ext cx="972" cy="489"/>
              <a:chOff x="1924" y="1809"/>
              <a:chExt cx="972" cy="489"/>
            </a:xfrm>
          </p:grpSpPr>
          <p:sp>
            <p:nvSpPr>
              <p:cNvPr id="48169" name="Oval 41"/>
              <p:cNvSpPr>
                <a:spLocks noChangeArrowheads="1"/>
              </p:cNvSpPr>
              <p:nvPr/>
            </p:nvSpPr>
            <p:spPr bwMode="auto">
              <a:xfrm>
                <a:off x="1924" y="1809"/>
                <a:ext cx="488" cy="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170" name="Oval 42"/>
              <p:cNvSpPr>
                <a:spLocks noChangeArrowheads="1"/>
              </p:cNvSpPr>
              <p:nvPr/>
            </p:nvSpPr>
            <p:spPr bwMode="auto">
              <a:xfrm>
                <a:off x="2408" y="1810"/>
                <a:ext cx="488" cy="4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8171" name="Line 43"/>
            <p:cNvSpPr>
              <a:spLocks noChangeShapeType="1"/>
            </p:cNvSpPr>
            <p:nvPr/>
          </p:nvSpPr>
          <p:spPr bwMode="auto">
            <a:xfrm>
              <a:off x="2169" y="2046"/>
              <a:ext cx="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72" name="Line 44"/>
            <p:cNvSpPr>
              <a:spLocks noChangeShapeType="1"/>
            </p:cNvSpPr>
            <p:nvPr/>
          </p:nvSpPr>
          <p:spPr bwMode="auto">
            <a:xfrm flipH="1">
              <a:off x="2407" y="2050"/>
              <a:ext cx="2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6877050" y="2301130"/>
            <a:ext cx="2071688" cy="776287"/>
            <a:chOff x="3992" y="3441"/>
            <a:chExt cx="1305" cy="489"/>
          </a:xfrm>
        </p:grpSpPr>
        <p:grpSp>
          <p:nvGrpSpPr>
            <p:cNvPr id="16" name="Group 46"/>
            <p:cNvGrpSpPr>
              <a:grpSpLocks/>
            </p:cNvGrpSpPr>
            <p:nvPr/>
          </p:nvGrpSpPr>
          <p:grpSpPr bwMode="auto">
            <a:xfrm>
              <a:off x="4110" y="3441"/>
              <a:ext cx="972" cy="489"/>
              <a:chOff x="1924" y="1809"/>
              <a:chExt cx="972" cy="489"/>
            </a:xfrm>
          </p:grpSpPr>
          <p:sp>
            <p:nvSpPr>
              <p:cNvPr id="48175" name="Oval 47"/>
              <p:cNvSpPr>
                <a:spLocks noChangeArrowheads="1"/>
              </p:cNvSpPr>
              <p:nvPr/>
            </p:nvSpPr>
            <p:spPr bwMode="auto">
              <a:xfrm>
                <a:off x="1924" y="1809"/>
                <a:ext cx="488" cy="4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176" name="Oval 48"/>
              <p:cNvSpPr>
                <a:spLocks noChangeArrowheads="1"/>
              </p:cNvSpPr>
              <p:nvPr/>
            </p:nvSpPr>
            <p:spPr bwMode="auto">
              <a:xfrm>
                <a:off x="2408" y="1810"/>
                <a:ext cx="488" cy="4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8177" name="Line 49"/>
            <p:cNvSpPr>
              <a:spLocks noChangeShapeType="1"/>
            </p:cNvSpPr>
            <p:nvPr/>
          </p:nvSpPr>
          <p:spPr bwMode="auto">
            <a:xfrm>
              <a:off x="3992" y="3680"/>
              <a:ext cx="13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6877050" y="2299542"/>
            <a:ext cx="2190750" cy="787400"/>
            <a:chOff x="4303" y="2700"/>
            <a:chExt cx="1380" cy="496"/>
          </a:xfrm>
        </p:grpSpPr>
        <p:sp>
          <p:nvSpPr>
            <p:cNvPr id="48179" name="AutoShape 51"/>
            <p:cNvSpPr>
              <a:spLocks noChangeArrowheads="1"/>
            </p:cNvSpPr>
            <p:nvPr/>
          </p:nvSpPr>
          <p:spPr bwMode="auto">
            <a:xfrm>
              <a:off x="5500" y="2867"/>
              <a:ext cx="183" cy="152"/>
            </a:xfrm>
            <a:prstGeom prst="curvedUpArrow">
              <a:avLst>
                <a:gd name="adj1" fmla="val 28293"/>
                <a:gd name="adj2" fmla="val 44078"/>
                <a:gd name="adj3" fmla="val 368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8" name="Group 52"/>
            <p:cNvGrpSpPr>
              <a:grpSpLocks/>
            </p:cNvGrpSpPr>
            <p:nvPr/>
          </p:nvGrpSpPr>
          <p:grpSpPr bwMode="auto">
            <a:xfrm>
              <a:off x="4421" y="2700"/>
              <a:ext cx="972" cy="489"/>
              <a:chOff x="1924" y="1809"/>
              <a:chExt cx="972" cy="489"/>
            </a:xfrm>
          </p:grpSpPr>
          <p:sp>
            <p:nvSpPr>
              <p:cNvPr id="48181" name="Oval 53"/>
              <p:cNvSpPr>
                <a:spLocks noChangeArrowheads="1"/>
              </p:cNvSpPr>
              <p:nvPr/>
            </p:nvSpPr>
            <p:spPr bwMode="auto">
              <a:xfrm>
                <a:off x="1924" y="1809"/>
                <a:ext cx="488" cy="4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182" name="Oval 54"/>
              <p:cNvSpPr>
                <a:spLocks noChangeArrowheads="1"/>
              </p:cNvSpPr>
              <p:nvPr/>
            </p:nvSpPr>
            <p:spPr bwMode="auto">
              <a:xfrm>
                <a:off x="2408" y="1810"/>
                <a:ext cx="488" cy="4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8183" name="Line 55"/>
            <p:cNvSpPr>
              <a:spLocks noChangeShapeType="1"/>
            </p:cNvSpPr>
            <p:nvPr/>
          </p:nvSpPr>
          <p:spPr bwMode="auto">
            <a:xfrm>
              <a:off x="4303" y="2939"/>
              <a:ext cx="13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84" name="Text Box 56"/>
            <p:cNvSpPr txBox="1">
              <a:spLocks noChangeArrowheads="1"/>
            </p:cNvSpPr>
            <p:nvPr/>
          </p:nvSpPr>
          <p:spPr bwMode="auto">
            <a:xfrm>
              <a:off x="5432" y="2946"/>
              <a:ext cx="2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>
                  <a:latin typeface="Symbol" pitchFamily="18" charset="2"/>
                </a:rPr>
                <a:t>j</a:t>
              </a:r>
            </a:p>
          </p:txBody>
        </p:sp>
      </p:grpSp>
      <p:grpSp>
        <p:nvGrpSpPr>
          <p:cNvPr id="19" name="Group 58"/>
          <p:cNvGrpSpPr>
            <a:grpSpLocks/>
          </p:cNvGrpSpPr>
          <p:nvPr/>
        </p:nvGrpSpPr>
        <p:grpSpPr bwMode="auto">
          <a:xfrm>
            <a:off x="368300" y="2201117"/>
            <a:ext cx="1790700" cy="977900"/>
            <a:chOff x="239" y="1593"/>
            <a:chExt cx="1128" cy="616"/>
          </a:xfrm>
        </p:grpSpPr>
        <p:sp>
          <p:nvSpPr>
            <p:cNvPr id="48187" name="Rectangle 59"/>
            <p:cNvSpPr>
              <a:spLocks noChangeArrowheads="1"/>
            </p:cNvSpPr>
            <p:nvPr/>
          </p:nvSpPr>
          <p:spPr bwMode="auto">
            <a:xfrm>
              <a:off x="276" y="1614"/>
              <a:ext cx="1070" cy="5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88" name="Oval 60"/>
            <p:cNvSpPr>
              <a:spLocks noChangeArrowheads="1"/>
            </p:cNvSpPr>
            <p:nvPr/>
          </p:nvSpPr>
          <p:spPr bwMode="auto">
            <a:xfrm>
              <a:off x="239" y="1660"/>
              <a:ext cx="488" cy="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89" name="Oval 61"/>
            <p:cNvSpPr>
              <a:spLocks noChangeArrowheads="1"/>
            </p:cNvSpPr>
            <p:nvPr/>
          </p:nvSpPr>
          <p:spPr bwMode="auto">
            <a:xfrm>
              <a:off x="879" y="1661"/>
              <a:ext cx="488" cy="4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90" name="Line 62"/>
            <p:cNvSpPr>
              <a:spLocks noChangeShapeType="1"/>
            </p:cNvSpPr>
            <p:nvPr/>
          </p:nvSpPr>
          <p:spPr bwMode="auto">
            <a:xfrm>
              <a:off x="717" y="1909"/>
              <a:ext cx="17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1" name="Text Box 63"/>
            <p:cNvSpPr txBox="1">
              <a:spLocks noChangeArrowheads="1"/>
            </p:cNvSpPr>
            <p:nvPr/>
          </p:nvSpPr>
          <p:spPr bwMode="auto">
            <a:xfrm>
              <a:off x="687" y="1670"/>
              <a:ext cx="2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latin typeface="Symbol" pitchFamily="18" charset="2"/>
                </a:rPr>
                <a:t>d</a:t>
              </a:r>
            </a:p>
          </p:txBody>
        </p:sp>
        <p:sp>
          <p:nvSpPr>
            <p:cNvPr id="48192" name="Arc 64"/>
            <p:cNvSpPr>
              <a:spLocks/>
            </p:cNvSpPr>
            <p:nvPr/>
          </p:nvSpPr>
          <p:spPr bwMode="auto">
            <a:xfrm rot="13565233" flipV="1">
              <a:off x="684" y="1972"/>
              <a:ext cx="237" cy="23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193" name="Arc 65"/>
            <p:cNvSpPr>
              <a:spLocks/>
            </p:cNvSpPr>
            <p:nvPr/>
          </p:nvSpPr>
          <p:spPr bwMode="auto">
            <a:xfrm rot="8034767">
              <a:off x="684" y="1593"/>
              <a:ext cx="237" cy="23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0" name="Group 66"/>
          <p:cNvGrpSpPr>
            <a:grpSpLocks/>
          </p:cNvGrpSpPr>
          <p:nvPr/>
        </p:nvGrpSpPr>
        <p:grpSpPr bwMode="auto">
          <a:xfrm>
            <a:off x="4795838" y="2088405"/>
            <a:ext cx="1695450" cy="993775"/>
            <a:chOff x="3021" y="2305"/>
            <a:chExt cx="1068" cy="626"/>
          </a:xfrm>
        </p:grpSpPr>
        <p:grpSp>
          <p:nvGrpSpPr>
            <p:cNvPr id="21" name="Group 67"/>
            <p:cNvGrpSpPr>
              <a:grpSpLocks/>
            </p:cNvGrpSpPr>
            <p:nvPr/>
          </p:nvGrpSpPr>
          <p:grpSpPr bwMode="auto">
            <a:xfrm>
              <a:off x="3077" y="2442"/>
              <a:ext cx="972" cy="489"/>
              <a:chOff x="1924" y="1809"/>
              <a:chExt cx="972" cy="489"/>
            </a:xfrm>
          </p:grpSpPr>
          <p:sp>
            <p:nvSpPr>
              <p:cNvPr id="48196" name="Oval 68"/>
              <p:cNvSpPr>
                <a:spLocks noChangeArrowheads="1"/>
              </p:cNvSpPr>
              <p:nvPr/>
            </p:nvSpPr>
            <p:spPr bwMode="auto">
              <a:xfrm>
                <a:off x="1924" y="1809"/>
                <a:ext cx="488" cy="4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197" name="Oval 69"/>
              <p:cNvSpPr>
                <a:spLocks noChangeArrowheads="1"/>
              </p:cNvSpPr>
              <p:nvPr/>
            </p:nvSpPr>
            <p:spPr bwMode="auto">
              <a:xfrm>
                <a:off x="2408" y="1810"/>
                <a:ext cx="488" cy="4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8198" name="Line 70"/>
            <p:cNvSpPr>
              <a:spLocks noChangeShapeType="1"/>
            </p:cNvSpPr>
            <p:nvPr/>
          </p:nvSpPr>
          <p:spPr bwMode="auto">
            <a:xfrm flipV="1">
              <a:off x="3322" y="2532"/>
              <a:ext cx="188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9" name="Line 71"/>
            <p:cNvSpPr>
              <a:spLocks noChangeShapeType="1"/>
            </p:cNvSpPr>
            <p:nvPr/>
          </p:nvSpPr>
          <p:spPr bwMode="auto">
            <a:xfrm flipH="1" flipV="1">
              <a:off x="3608" y="2531"/>
              <a:ext cx="187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200" name="Line 72"/>
            <p:cNvSpPr>
              <a:spLocks noChangeShapeType="1"/>
            </p:cNvSpPr>
            <p:nvPr/>
          </p:nvSpPr>
          <p:spPr bwMode="auto">
            <a:xfrm>
              <a:off x="3320" y="2678"/>
              <a:ext cx="4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201" name="Line 73"/>
            <p:cNvSpPr>
              <a:spLocks noChangeShapeType="1"/>
            </p:cNvSpPr>
            <p:nvPr/>
          </p:nvSpPr>
          <p:spPr bwMode="auto">
            <a:xfrm flipV="1">
              <a:off x="3560" y="2536"/>
              <a:ext cx="0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202" name="Text Box 74"/>
            <p:cNvSpPr txBox="1">
              <a:spLocks noChangeArrowheads="1"/>
            </p:cNvSpPr>
            <p:nvPr/>
          </p:nvSpPr>
          <p:spPr bwMode="auto">
            <a:xfrm>
              <a:off x="3455" y="2305"/>
              <a:ext cx="19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 i="1">
                  <a:latin typeface="Symbol" pitchFamily="18" charset="2"/>
                </a:rPr>
                <a:t>x</a:t>
              </a:r>
            </a:p>
          </p:txBody>
        </p:sp>
        <p:sp>
          <p:nvSpPr>
            <p:cNvPr id="48203" name="AutoShape 75"/>
            <p:cNvSpPr>
              <a:spLocks noChangeArrowheads="1"/>
            </p:cNvSpPr>
            <p:nvPr/>
          </p:nvSpPr>
          <p:spPr bwMode="auto">
            <a:xfrm rot="-26020148">
              <a:off x="3677" y="2288"/>
              <a:ext cx="328" cy="496"/>
            </a:xfrm>
            <a:custGeom>
              <a:avLst/>
              <a:gdLst>
                <a:gd name="G0" fmla="+- -329254 0 0"/>
                <a:gd name="G1" fmla="+- -3258620 0 0"/>
                <a:gd name="G2" fmla="+- -329254 0 -3258620"/>
                <a:gd name="G3" fmla="+- 10800 0 0"/>
                <a:gd name="G4" fmla="+- 0 0 -32925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9192 0 0"/>
                <a:gd name="G9" fmla="+- 0 0 -3258620"/>
                <a:gd name="G10" fmla="+- 9192 0 2700"/>
                <a:gd name="G11" fmla="cos G10 -329254"/>
                <a:gd name="G12" fmla="sin G10 -329254"/>
                <a:gd name="G13" fmla="cos 13500 -329254"/>
                <a:gd name="G14" fmla="sin 13500 -329254"/>
                <a:gd name="G15" fmla="+- G11 10800 0"/>
                <a:gd name="G16" fmla="+- G12 10800 0"/>
                <a:gd name="G17" fmla="+- G13 10800 0"/>
                <a:gd name="G18" fmla="+- G14 10800 0"/>
                <a:gd name="G19" fmla="*/ 9192 1 2"/>
                <a:gd name="G20" fmla="+- G19 5400 0"/>
                <a:gd name="G21" fmla="cos G20 -329254"/>
                <a:gd name="G22" fmla="sin G20 -329254"/>
                <a:gd name="G23" fmla="+- G21 10800 0"/>
                <a:gd name="G24" fmla="+- G12 G23 G22"/>
                <a:gd name="G25" fmla="+- G22 G23 G11"/>
                <a:gd name="G26" fmla="cos 10800 -329254"/>
                <a:gd name="G27" fmla="sin 10800 -329254"/>
                <a:gd name="G28" fmla="cos 9192 -329254"/>
                <a:gd name="G29" fmla="sin 9192 -32925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258620"/>
                <a:gd name="G36" fmla="sin G34 -3258620"/>
                <a:gd name="G37" fmla="+/ -3258620 -32925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9192 G39"/>
                <a:gd name="G43" fmla="sin 919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390 w 21600"/>
                <a:gd name="T5" fmla="*/ 5834 h 21600"/>
                <a:gd name="T6" fmla="*/ 17262 w 21600"/>
                <a:gd name="T7" fmla="*/ 3173 h 21600"/>
                <a:gd name="T8" fmla="*/ 18962 w 21600"/>
                <a:gd name="T9" fmla="*/ 6573 h 21600"/>
                <a:gd name="T10" fmla="*/ 24248 w 21600"/>
                <a:gd name="T11" fmla="*/ 9617 h 21600"/>
                <a:gd name="T12" fmla="*/ 21064 w 21600"/>
                <a:gd name="T13" fmla="*/ 13414 h 21600"/>
                <a:gd name="T14" fmla="*/ 17267 w 21600"/>
                <a:gd name="T15" fmla="*/ 10231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9956" y="9995"/>
                  </a:moveTo>
                  <a:cubicBezTo>
                    <a:pt x="19744" y="7583"/>
                    <a:pt x="18589" y="5352"/>
                    <a:pt x="16742" y="3787"/>
                  </a:cubicBezTo>
                  <a:lnTo>
                    <a:pt x="17782" y="2560"/>
                  </a:lnTo>
                  <a:cubicBezTo>
                    <a:pt x="19952" y="4399"/>
                    <a:pt x="21309" y="7020"/>
                    <a:pt x="21558" y="9854"/>
                  </a:cubicBezTo>
                  <a:lnTo>
                    <a:pt x="24248" y="9617"/>
                  </a:lnTo>
                  <a:lnTo>
                    <a:pt x="21064" y="13414"/>
                  </a:lnTo>
                  <a:lnTo>
                    <a:pt x="17267" y="10231"/>
                  </a:lnTo>
                  <a:lnTo>
                    <a:pt x="19956" y="99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204" name="AutoShape 76"/>
            <p:cNvSpPr>
              <a:spLocks noChangeArrowheads="1"/>
            </p:cNvSpPr>
            <p:nvPr/>
          </p:nvSpPr>
          <p:spPr bwMode="auto">
            <a:xfrm rot="4420148" flipH="1">
              <a:off x="3105" y="2288"/>
              <a:ext cx="328" cy="496"/>
            </a:xfrm>
            <a:custGeom>
              <a:avLst/>
              <a:gdLst>
                <a:gd name="G0" fmla="+- -329254 0 0"/>
                <a:gd name="G1" fmla="+- -3258620 0 0"/>
                <a:gd name="G2" fmla="+- -329254 0 -3258620"/>
                <a:gd name="G3" fmla="+- 10800 0 0"/>
                <a:gd name="G4" fmla="+- 0 0 -32925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9192 0 0"/>
                <a:gd name="G9" fmla="+- 0 0 -3258620"/>
                <a:gd name="G10" fmla="+- 9192 0 2700"/>
                <a:gd name="G11" fmla="cos G10 -329254"/>
                <a:gd name="G12" fmla="sin G10 -329254"/>
                <a:gd name="G13" fmla="cos 13500 -329254"/>
                <a:gd name="G14" fmla="sin 13500 -329254"/>
                <a:gd name="G15" fmla="+- G11 10800 0"/>
                <a:gd name="G16" fmla="+- G12 10800 0"/>
                <a:gd name="G17" fmla="+- G13 10800 0"/>
                <a:gd name="G18" fmla="+- G14 10800 0"/>
                <a:gd name="G19" fmla="*/ 9192 1 2"/>
                <a:gd name="G20" fmla="+- G19 5400 0"/>
                <a:gd name="G21" fmla="cos G20 -329254"/>
                <a:gd name="G22" fmla="sin G20 -329254"/>
                <a:gd name="G23" fmla="+- G21 10800 0"/>
                <a:gd name="G24" fmla="+- G12 G23 G22"/>
                <a:gd name="G25" fmla="+- G22 G23 G11"/>
                <a:gd name="G26" fmla="cos 10800 -329254"/>
                <a:gd name="G27" fmla="sin 10800 -329254"/>
                <a:gd name="G28" fmla="cos 9192 -329254"/>
                <a:gd name="G29" fmla="sin 9192 -32925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3258620"/>
                <a:gd name="G36" fmla="sin G34 -3258620"/>
                <a:gd name="G37" fmla="+/ -3258620 -32925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9192 G39"/>
                <a:gd name="G43" fmla="sin 9192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0390 w 21600"/>
                <a:gd name="T5" fmla="*/ 5834 h 21600"/>
                <a:gd name="T6" fmla="*/ 17262 w 21600"/>
                <a:gd name="T7" fmla="*/ 3173 h 21600"/>
                <a:gd name="T8" fmla="*/ 18962 w 21600"/>
                <a:gd name="T9" fmla="*/ 6573 h 21600"/>
                <a:gd name="T10" fmla="*/ 24248 w 21600"/>
                <a:gd name="T11" fmla="*/ 9617 h 21600"/>
                <a:gd name="T12" fmla="*/ 21064 w 21600"/>
                <a:gd name="T13" fmla="*/ 13414 h 21600"/>
                <a:gd name="T14" fmla="*/ 17267 w 21600"/>
                <a:gd name="T15" fmla="*/ 10231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9956" y="9995"/>
                  </a:moveTo>
                  <a:cubicBezTo>
                    <a:pt x="19744" y="7583"/>
                    <a:pt x="18589" y="5352"/>
                    <a:pt x="16742" y="3787"/>
                  </a:cubicBezTo>
                  <a:lnTo>
                    <a:pt x="17782" y="2560"/>
                  </a:lnTo>
                  <a:cubicBezTo>
                    <a:pt x="19952" y="4399"/>
                    <a:pt x="21309" y="7020"/>
                    <a:pt x="21558" y="9854"/>
                  </a:cubicBezTo>
                  <a:lnTo>
                    <a:pt x="24248" y="9617"/>
                  </a:lnTo>
                  <a:lnTo>
                    <a:pt x="21064" y="13414"/>
                  </a:lnTo>
                  <a:lnTo>
                    <a:pt x="17267" y="10231"/>
                  </a:lnTo>
                  <a:lnTo>
                    <a:pt x="19956" y="99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8206" name="Text Box 78"/>
          <p:cNvSpPr txBox="1">
            <a:spLocks noChangeArrowheads="1"/>
          </p:cNvSpPr>
          <p:nvPr/>
        </p:nvSpPr>
        <p:spPr bwMode="auto">
          <a:xfrm>
            <a:off x="482600" y="4060012"/>
            <a:ext cx="46132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600" dirty="0"/>
              <a:t> </a:t>
            </a:r>
            <a:r>
              <a:rPr lang="en-US" altLang="ja-JP" sz="2600" i="1" dirty="0">
                <a:latin typeface="Times New Roman" pitchFamily="18" charset="0"/>
              </a:rPr>
              <a:t>s</a:t>
            </a:r>
            <a:r>
              <a:rPr lang="en-US" altLang="ja-JP" sz="2600" i="1" dirty="0">
                <a:latin typeface="Symbol" pitchFamily="18" charset="2"/>
              </a:rPr>
              <a:t>, x, j</a:t>
            </a:r>
            <a:r>
              <a:rPr lang="en-US" altLang="ja-JP" sz="2600" dirty="0"/>
              <a:t> &gt; critical displacements</a:t>
            </a:r>
          </a:p>
        </p:txBody>
      </p:sp>
      <p:sp>
        <p:nvSpPr>
          <p:cNvPr id="48209" name="Text Box 81"/>
          <p:cNvSpPr txBox="1">
            <a:spLocks noChangeArrowheads="1"/>
          </p:cNvSpPr>
          <p:nvPr/>
        </p:nvSpPr>
        <p:spPr bwMode="auto">
          <a:xfrm>
            <a:off x="5927725" y="3874275"/>
            <a:ext cx="2886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600"/>
              <a:t>Energy dissipation</a:t>
            </a:r>
            <a:endParaRPr lang="en-US" altLang="ja-JP"/>
          </a:p>
        </p:txBody>
      </p:sp>
      <p:sp>
        <p:nvSpPr>
          <p:cNvPr id="48210" name="AutoShape 82"/>
          <p:cNvSpPr>
            <a:spLocks noChangeArrowheads="1"/>
          </p:cNvSpPr>
          <p:nvPr/>
        </p:nvSpPr>
        <p:spPr bwMode="auto">
          <a:xfrm>
            <a:off x="5349875" y="4025087"/>
            <a:ext cx="500063" cy="150813"/>
          </a:xfrm>
          <a:prstGeom prst="rightArrow">
            <a:avLst>
              <a:gd name="adj1" fmla="val 50000"/>
              <a:gd name="adj2" fmla="val 8289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211" name="Text Box 83"/>
          <p:cNvSpPr txBox="1">
            <a:spLocks noChangeArrowheads="1"/>
          </p:cNvSpPr>
          <p:nvPr/>
        </p:nvSpPr>
        <p:spPr bwMode="auto">
          <a:xfrm>
            <a:off x="550863" y="3626625"/>
            <a:ext cx="34210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600" dirty="0"/>
              <a:t>Contact &amp; Separation </a:t>
            </a:r>
          </a:p>
        </p:txBody>
      </p:sp>
      <p:sp>
        <p:nvSpPr>
          <p:cNvPr id="48212" name="AutoShape 84"/>
          <p:cNvSpPr>
            <a:spLocks/>
          </p:cNvSpPr>
          <p:nvPr/>
        </p:nvSpPr>
        <p:spPr bwMode="auto">
          <a:xfrm>
            <a:off x="5057775" y="3634562"/>
            <a:ext cx="136525" cy="942975"/>
          </a:xfrm>
          <a:prstGeom prst="rightBrace">
            <a:avLst>
              <a:gd name="adj1" fmla="val 5755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213" name="Text Box 85"/>
          <p:cNvSpPr txBox="1">
            <a:spLocks noChangeArrowheads="1"/>
          </p:cNvSpPr>
          <p:nvPr/>
        </p:nvSpPr>
        <p:spPr bwMode="auto">
          <a:xfrm>
            <a:off x="3723419" y="5780968"/>
            <a:ext cx="1284287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000" i="1" dirty="0" err="1">
                <a:latin typeface="Times New Roman" pitchFamily="18" charset="0"/>
              </a:rPr>
              <a:t>E</a:t>
            </a:r>
            <a:r>
              <a:rPr lang="en-US" altLang="ja-JP" sz="2000" baseline="-25000" dirty="0" err="1">
                <a:latin typeface="Times New Roman" pitchFamily="18" charset="0"/>
              </a:rPr>
              <a:t>break</a:t>
            </a:r>
            <a:r>
              <a:rPr lang="en-US" altLang="ja-JP" sz="3200" baseline="-25000" dirty="0">
                <a:latin typeface="Times New Roman" pitchFamily="18" charset="0"/>
              </a:rPr>
              <a:t> </a:t>
            </a:r>
          </a:p>
        </p:txBody>
      </p:sp>
      <p:sp>
        <p:nvSpPr>
          <p:cNvPr id="48214" name="Text Box 86"/>
          <p:cNvSpPr txBox="1">
            <a:spLocks noChangeArrowheads="1"/>
          </p:cNvSpPr>
          <p:nvPr/>
        </p:nvSpPr>
        <p:spPr bwMode="auto">
          <a:xfrm>
            <a:off x="4440970" y="5791227"/>
            <a:ext cx="3243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/>
              <a:t>: Energy to break a contact</a:t>
            </a:r>
          </a:p>
        </p:txBody>
      </p:sp>
      <p:sp>
        <p:nvSpPr>
          <p:cNvPr id="86" name="Text Box 79"/>
          <p:cNvSpPr txBox="1">
            <a:spLocks noChangeArrowheads="1"/>
          </p:cNvSpPr>
          <p:nvPr/>
        </p:nvSpPr>
        <p:spPr bwMode="auto">
          <a:xfrm>
            <a:off x="3723419" y="6232136"/>
            <a:ext cx="8495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i="1" dirty="0" err="1">
                <a:latin typeface="Times New Roman" pitchFamily="18" charset="0"/>
              </a:rPr>
              <a:t>E</a:t>
            </a:r>
            <a:r>
              <a:rPr lang="en-US" altLang="ja-JP" sz="2000" baseline="-25000" dirty="0" err="1">
                <a:latin typeface="Times New Roman" pitchFamily="18" charset="0"/>
              </a:rPr>
              <a:t>roll</a:t>
            </a:r>
            <a:r>
              <a:rPr lang="en-US" altLang="ja-JP" sz="2000" baseline="-25000" dirty="0">
                <a:latin typeface="Times New Roman" pitchFamily="18" charset="0"/>
              </a:rPr>
              <a:t> </a:t>
            </a:r>
          </a:p>
        </p:txBody>
      </p:sp>
      <p:sp>
        <p:nvSpPr>
          <p:cNvPr id="87" name="Text Box 80"/>
          <p:cNvSpPr txBox="1">
            <a:spLocks noChangeArrowheads="1"/>
          </p:cNvSpPr>
          <p:nvPr/>
        </p:nvSpPr>
        <p:spPr bwMode="auto">
          <a:xfrm>
            <a:off x="4440970" y="6232136"/>
            <a:ext cx="42979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/>
              <a:t>: Energy to roll a pair of gains by 90</a:t>
            </a:r>
            <a:r>
              <a:rPr lang="en-US" altLang="ja-JP" sz="2000" dirty="0">
                <a:cs typeface="Arial" charset="0"/>
              </a:rPr>
              <a:t>˚</a:t>
            </a:r>
          </a:p>
        </p:txBody>
      </p:sp>
      <p:sp>
        <p:nvSpPr>
          <p:cNvPr id="91" name="Text Box 78"/>
          <p:cNvSpPr txBox="1">
            <a:spLocks noChangeArrowheads="1"/>
          </p:cNvSpPr>
          <p:nvPr/>
        </p:nvSpPr>
        <p:spPr bwMode="auto">
          <a:xfrm>
            <a:off x="2959834" y="4559372"/>
            <a:ext cx="56975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Critical slide</a:t>
            </a:r>
            <a:r>
              <a:rPr lang="ja-JP" altLang="en-US" sz="2400" i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　　</a:t>
            </a:r>
            <a:r>
              <a:rPr lang="en-US" altLang="ja-JP" sz="2400" b="1" i="1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s</a:t>
            </a:r>
            <a:r>
              <a:rPr lang="en-US" altLang="ja-JP" sz="2400" b="1" i="1" baseline="-25000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crit</a:t>
            </a:r>
            <a:r>
              <a:rPr lang="ja-JP" altLang="en-US" sz="2400" b="1" i="1" baseline="-25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　</a:t>
            </a:r>
            <a:r>
              <a:rPr lang="en-US" altLang="ja-JP" sz="2400" b="1" i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~ 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1.5 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Å</a:t>
            </a:r>
            <a:r>
              <a:rPr lang="en-US" altLang="ja-JP" sz="24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(for 0.2 </a:t>
            </a:r>
            <a:r>
              <a:rPr lang="en-US" altLang="ja-JP" sz="1800" dirty="0" smtClean="0">
                <a:solidFill>
                  <a:srgbClr val="FFFFFF"/>
                </a:solidFill>
                <a:latin typeface="Symbol" pitchFamily="18" charset="2"/>
                <a:ea typeface="ＭＳ Ｐゴシック" charset="-128"/>
                <a:cs typeface="Times New Roman" pitchFamily="18" charset="0"/>
              </a:rPr>
              <a:t>m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m quartz)</a:t>
            </a:r>
            <a:endParaRPr lang="en-US" altLang="ja-JP" sz="1800" baseline="-25000" dirty="0" smtClean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Critical roll</a:t>
            </a:r>
            <a:r>
              <a:rPr lang="ja-JP" altLang="en-US" sz="2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　     </a:t>
            </a:r>
            <a:r>
              <a:rPr lang="en-US" altLang="ja-JP" sz="2400" b="1" i="1" dirty="0" err="1" smtClean="0">
                <a:solidFill>
                  <a:srgbClr val="FFFFFF"/>
                </a:solidFill>
                <a:latin typeface="Symbol" pitchFamily="18" charset="2"/>
                <a:ea typeface="ＭＳ Ｐゴシック" charset="-128"/>
              </a:rPr>
              <a:t>x</a:t>
            </a:r>
            <a:r>
              <a:rPr lang="en-US" altLang="ja-JP" sz="2400" b="1" i="1" baseline="-25000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crit</a:t>
            </a:r>
            <a:r>
              <a:rPr lang="ja-JP" altLang="en-US" sz="2400" b="1" i="1" baseline="-25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　</a:t>
            </a:r>
            <a:r>
              <a:rPr lang="en-US" altLang="ja-JP" sz="2400" b="1" i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~ 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2 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Å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   (</a:t>
            </a:r>
            <a:r>
              <a:rPr lang="en-US" altLang="ja-JP" sz="12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or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~30 Å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r>
              <a:rPr lang="en-US" altLang="ja-JP" sz="14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(Heim et al.,1999)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)</a:t>
            </a:r>
            <a:endParaRPr lang="en-US" altLang="en-US" sz="1800" dirty="0" smtClean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ja-JP" sz="2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Critical twist     </a:t>
            </a:r>
            <a:r>
              <a:rPr lang="en-US" altLang="ja-JP" sz="2400" b="1" i="1" dirty="0" err="1" smtClean="0">
                <a:solidFill>
                  <a:srgbClr val="FFFFFF"/>
                </a:solidFill>
                <a:latin typeface="Symbol" pitchFamily="18" charset="2"/>
                <a:ea typeface="ＭＳ Ｐゴシック" charset="-128"/>
              </a:rPr>
              <a:t>j</a:t>
            </a:r>
            <a:r>
              <a:rPr lang="en-US" altLang="ja-JP" sz="2400" b="1" i="1" baseline="-25000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crit</a:t>
            </a:r>
            <a:r>
              <a:rPr lang="en-US" altLang="ja-JP" sz="2400" b="1" i="1" baseline="-250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   </a:t>
            </a:r>
            <a:r>
              <a:rPr lang="en-US" altLang="ja-JP" sz="2400" b="1" i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~ 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1</a:t>
            </a:r>
            <a:r>
              <a:rPr lang="en-US" altLang="ja-JP" sz="1800" b="1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°</a:t>
            </a:r>
            <a:r>
              <a:rPr lang="en-US" altLang="ja-JP" sz="24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</a:t>
            </a:r>
            <a:endParaRPr lang="en-US" altLang="ja-JP" sz="1800" baseline="-25000" dirty="0" smtClean="0">
              <a:solidFill>
                <a:srgbClr val="FFFFFF"/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92" name="Text Box 67"/>
          <p:cNvSpPr txBox="1">
            <a:spLocks noChangeArrowheads="1"/>
          </p:cNvSpPr>
          <p:nvPr/>
        </p:nvSpPr>
        <p:spPr bwMode="auto">
          <a:xfrm>
            <a:off x="4819988" y="44450"/>
            <a:ext cx="3265487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Johnson, Kendall and Roberts (1971)</a:t>
            </a:r>
          </a:p>
          <a:p>
            <a:pPr>
              <a:lnSpc>
                <a:spcPct val="80000"/>
              </a:lnSpc>
            </a:pPr>
            <a:r>
              <a:rPr lang="en-US" altLang="ja-JP" sz="16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Johnson (1987), </a:t>
            </a:r>
            <a:r>
              <a:rPr lang="en-US" altLang="ja-JP" sz="1600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Chokshi</a:t>
            </a:r>
            <a:r>
              <a:rPr lang="en-US" altLang="ja-JP" sz="16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 et al. (1993)</a:t>
            </a:r>
          </a:p>
          <a:p>
            <a:pPr>
              <a:lnSpc>
                <a:spcPct val="80000"/>
              </a:lnSpc>
            </a:pPr>
            <a:r>
              <a:rPr lang="en-US" altLang="ja-JP" sz="1600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Dominik</a:t>
            </a:r>
            <a:r>
              <a:rPr lang="en-US" altLang="ja-JP" sz="16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 and </a:t>
            </a:r>
            <a:r>
              <a:rPr lang="en-US" altLang="ja-JP" sz="1600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Tielens</a:t>
            </a:r>
            <a:r>
              <a:rPr lang="en-US" altLang="ja-JP" sz="16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 (1995,96)</a:t>
            </a:r>
          </a:p>
          <a:p>
            <a:pPr>
              <a:lnSpc>
                <a:spcPct val="80000"/>
              </a:lnSpc>
            </a:pPr>
            <a:r>
              <a:rPr lang="en-US" altLang="ja-JP" sz="1600" dirty="0" smtClean="0">
                <a:solidFill>
                  <a:srgbClr val="FFFFFF"/>
                </a:solidFill>
                <a:latin typeface="Times New Roman" pitchFamily="18" charset="0"/>
                <a:ea typeface="ＭＳ Ｐゴシック" charset="-128"/>
              </a:rPr>
              <a:t>Wada et al. (2007)</a:t>
            </a:r>
          </a:p>
        </p:txBody>
      </p:sp>
      <p:sp>
        <p:nvSpPr>
          <p:cNvPr id="93" name="Text Box 7"/>
          <p:cNvSpPr txBox="1">
            <a:spLocks noChangeArrowheads="1"/>
          </p:cNvSpPr>
          <p:nvPr/>
        </p:nvSpPr>
        <p:spPr bwMode="auto">
          <a:xfrm>
            <a:off x="1085850" y="964982"/>
            <a:ext cx="70405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/>
              <a:t>Elastic spheres having surface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341313" y="115888"/>
            <a:ext cx="8440737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77838" y="120650"/>
            <a:ext cx="829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rgbClr val="FF0000"/>
                </a:solidFill>
              </a:rPr>
              <a:t>B</a:t>
            </a:r>
            <a:r>
              <a:rPr lang="en-US" altLang="ja-JP" sz="3200">
                <a:solidFill>
                  <a:schemeClr val="bg1"/>
                </a:solidFill>
              </a:rPr>
              <a:t>allistic </a:t>
            </a:r>
            <a:r>
              <a:rPr lang="en-US" altLang="ja-JP" sz="3200">
                <a:solidFill>
                  <a:srgbClr val="FF0000"/>
                </a:solidFill>
              </a:rPr>
              <a:t>P</a:t>
            </a:r>
            <a:r>
              <a:rPr lang="en-US" altLang="ja-JP" sz="3200">
                <a:solidFill>
                  <a:schemeClr val="bg1"/>
                </a:solidFill>
              </a:rPr>
              <a:t>article-</a:t>
            </a:r>
            <a:r>
              <a:rPr lang="en-US" altLang="ja-JP" sz="3200">
                <a:solidFill>
                  <a:srgbClr val="FF0000"/>
                </a:solidFill>
              </a:rPr>
              <a:t>C</a:t>
            </a:r>
            <a:r>
              <a:rPr lang="en-US" altLang="ja-JP" sz="3200">
                <a:solidFill>
                  <a:schemeClr val="bg1"/>
                </a:solidFill>
              </a:rPr>
              <a:t>luster </a:t>
            </a:r>
            <a:r>
              <a:rPr lang="en-US" altLang="ja-JP" sz="3200">
                <a:solidFill>
                  <a:srgbClr val="FF0000"/>
                </a:solidFill>
              </a:rPr>
              <a:t>A</a:t>
            </a:r>
            <a:r>
              <a:rPr lang="en-US" altLang="ja-JP" sz="3200">
                <a:solidFill>
                  <a:schemeClr val="bg1"/>
                </a:solidFill>
              </a:rPr>
              <a:t>ggregation (BPCA)</a:t>
            </a:r>
            <a:r>
              <a:rPr lang="en-US" altLang="ja-JP" sz="3200"/>
              <a:t> </a:t>
            </a:r>
            <a:r>
              <a:rPr lang="ja-JP" altLang="en-US" sz="3200"/>
              <a:t>　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341313" y="3148013"/>
            <a:ext cx="6599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l"/>
            </a:pPr>
            <a:r>
              <a:rPr lang="en-US" altLang="ja-JP" sz="2400">
                <a:solidFill>
                  <a:srgbClr val="FFFF00"/>
                </a:solidFill>
              </a:rPr>
              <a:t> </a:t>
            </a:r>
            <a:r>
              <a:rPr lang="en-US" altLang="ja-JP">
                <a:solidFill>
                  <a:srgbClr val="FFFF00"/>
                </a:solidFill>
              </a:rPr>
              <a:t>Compact </a:t>
            </a:r>
            <a:r>
              <a:rPr lang="en-US" altLang="ja-JP"/>
              <a:t>structure</a:t>
            </a:r>
            <a:r>
              <a:rPr lang="en-US" altLang="ja-JP" sz="2400"/>
              <a:t> (fractal dimension ~ 3) 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39713" y="4886325"/>
            <a:ext cx="4692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Collisions of BPCA clusters  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1184275" y="5326063"/>
            <a:ext cx="7154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implication for growth and disruption of dust</a:t>
            </a:r>
          </a:p>
        </p:txBody>
      </p:sp>
      <p:sp>
        <p:nvSpPr>
          <p:cNvPr id="86035" name="Oval 19"/>
          <p:cNvSpPr>
            <a:spLocks noChangeArrowheads="1"/>
          </p:cNvSpPr>
          <p:nvPr/>
        </p:nvSpPr>
        <p:spPr bwMode="auto">
          <a:xfrm>
            <a:off x="3225800" y="2505075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6" name="Oval 20"/>
          <p:cNvSpPr>
            <a:spLocks noChangeArrowheads="1"/>
          </p:cNvSpPr>
          <p:nvPr/>
        </p:nvSpPr>
        <p:spPr bwMode="auto">
          <a:xfrm>
            <a:off x="3294063" y="242728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7" name="Oval 21"/>
          <p:cNvSpPr>
            <a:spLocks noChangeArrowheads="1"/>
          </p:cNvSpPr>
          <p:nvPr/>
        </p:nvSpPr>
        <p:spPr bwMode="auto">
          <a:xfrm>
            <a:off x="3330575" y="2552700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3387725" y="2486025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39" name="Oval 23"/>
          <p:cNvSpPr>
            <a:spLocks noChangeArrowheads="1"/>
          </p:cNvSpPr>
          <p:nvPr/>
        </p:nvSpPr>
        <p:spPr bwMode="auto">
          <a:xfrm>
            <a:off x="3287713" y="2520950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0" name="Oval 24"/>
          <p:cNvSpPr>
            <a:spLocks noChangeArrowheads="1"/>
          </p:cNvSpPr>
          <p:nvPr/>
        </p:nvSpPr>
        <p:spPr bwMode="auto">
          <a:xfrm>
            <a:off x="3441700" y="258603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1" name="Oval 25"/>
          <p:cNvSpPr>
            <a:spLocks noChangeArrowheads="1"/>
          </p:cNvSpPr>
          <p:nvPr/>
        </p:nvSpPr>
        <p:spPr bwMode="auto">
          <a:xfrm>
            <a:off x="3284538" y="2632075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2" name="Oval 26"/>
          <p:cNvSpPr>
            <a:spLocks noChangeArrowheads="1"/>
          </p:cNvSpPr>
          <p:nvPr/>
        </p:nvSpPr>
        <p:spPr bwMode="auto">
          <a:xfrm>
            <a:off x="3400425" y="265588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3" name="Oval 27"/>
          <p:cNvSpPr>
            <a:spLocks noChangeArrowheads="1"/>
          </p:cNvSpPr>
          <p:nvPr/>
        </p:nvSpPr>
        <p:spPr bwMode="auto">
          <a:xfrm>
            <a:off x="3502025" y="252253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4" name="Oval 28"/>
          <p:cNvSpPr>
            <a:spLocks noChangeArrowheads="1"/>
          </p:cNvSpPr>
          <p:nvPr/>
        </p:nvSpPr>
        <p:spPr bwMode="auto">
          <a:xfrm>
            <a:off x="3363913" y="2371725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5" name="Oval 29"/>
          <p:cNvSpPr>
            <a:spLocks noChangeArrowheads="1"/>
          </p:cNvSpPr>
          <p:nvPr/>
        </p:nvSpPr>
        <p:spPr bwMode="auto">
          <a:xfrm>
            <a:off x="3443288" y="243998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6" name="Oval 30"/>
          <p:cNvSpPr>
            <a:spLocks noChangeArrowheads="1"/>
          </p:cNvSpPr>
          <p:nvPr/>
        </p:nvSpPr>
        <p:spPr bwMode="auto">
          <a:xfrm>
            <a:off x="3444875" y="2622550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7" name="Oval 31"/>
          <p:cNvSpPr>
            <a:spLocks noChangeArrowheads="1"/>
          </p:cNvSpPr>
          <p:nvPr/>
        </p:nvSpPr>
        <p:spPr bwMode="auto">
          <a:xfrm>
            <a:off x="2741613" y="2597150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8" name="Oval 32"/>
          <p:cNvSpPr>
            <a:spLocks noChangeArrowheads="1"/>
          </p:cNvSpPr>
          <p:nvPr/>
        </p:nvSpPr>
        <p:spPr bwMode="auto">
          <a:xfrm>
            <a:off x="3881438" y="273208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49" name="Oval 33"/>
          <p:cNvSpPr>
            <a:spLocks noChangeArrowheads="1"/>
          </p:cNvSpPr>
          <p:nvPr/>
        </p:nvSpPr>
        <p:spPr bwMode="auto">
          <a:xfrm>
            <a:off x="3194050" y="2009775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50" name="Line 34"/>
          <p:cNvSpPr>
            <a:spLocks noChangeShapeType="1"/>
          </p:cNvSpPr>
          <p:nvPr/>
        </p:nvSpPr>
        <p:spPr bwMode="auto">
          <a:xfrm>
            <a:off x="2967038" y="2641600"/>
            <a:ext cx="20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6051" name="Line 35"/>
          <p:cNvSpPr>
            <a:spLocks noChangeShapeType="1"/>
          </p:cNvSpPr>
          <p:nvPr/>
        </p:nvSpPr>
        <p:spPr bwMode="auto">
          <a:xfrm>
            <a:off x="3282950" y="2178050"/>
            <a:ext cx="4445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6052" name="Line 36"/>
          <p:cNvSpPr>
            <a:spLocks noChangeShapeType="1"/>
          </p:cNvSpPr>
          <p:nvPr/>
        </p:nvSpPr>
        <p:spPr bwMode="auto">
          <a:xfrm flipH="1" flipV="1">
            <a:off x="3644900" y="2686050"/>
            <a:ext cx="168275" cy="68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6053" name="Oval 37"/>
          <p:cNvSpPr>
            <a:spLocks noChangeArrowheads="1"/>
          </p:cNvSpPr>
          <p:nvPr/>
        </p:nvSpPr>
        <p:spPr bwMode="auto">
          <a:xfrm>
            <a:off x="3182938" y="2576513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54" name="Oval 38"/>
          <p:cNvSpPr>
            <a:spLocks noChangeArrowheads="1"/>
          </p:cNvSpPr>
          <p:nvPr/>
        </p:nvSpPr>
        <p:spPr bwMode="auto">
          <a:xfrm>
            <a:off x="3284538" y="2338388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55" name="Oval 39"/>
          <p:cNvSpPr>
            <a:spLocks noChangeArrowheads="1"/>
          </p:cNvSpPr>
          <p:nvPr/>
        </p:nvSpPr>
        <p:spPr bwMode="auto">
          <a:xfrm>
            <a:off x="3521075" y="2587625"/>
            <a:ext cx="114300" cy="1143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56" name="Text Box 40"/>
          <p:cNvSpPr txBox="1">
            <a:spLocks noChangeArrowheads="1"/>
          </p:cNvSpPr>
          <p:nvPr/>
        </p:nvSpPr>
        <p:spPr bwMode="auto">
          <a:xfrm>
            <a:off x="207963" y="3808413"/>
            <a:ext cx="8242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Dust is expected to be compact</a:t>
            </a:r>
          </a:p>
          <a:p>
            <a:r>
              <a:rPr lang="en-US" altLang="ja-JP"/>
              <a:t>    at high velocity collisions causing their disruption</a:t>
            </a:r>
          </a:p>
        </p:txBody>
      </p:sp>
      <p:pic>
        <p:nvPicPr>
          <p:cNvPr id="86060" name="Picture 44" descr="povanime"/>
          <p:cNvPicPr>
            <a:picLocks noChangeAspect="1" noChangeArrowheads="1"/>
          </p:cNvPicPr>
          <p:nvPr/>
        </p:nvPicPr>
        <p:blipFill>
          <a:blip r:embed="rId3" cstate="print"/>
          <a:srcRect l="16542" t="3876" r="17609" b="15024"/>
          <a:stretch>
            <a:fillRect/>
          </a:stretch>
        </p:blipFill>
        <p:spPr bwMode="auto">
          <a:xfrm>
            <a:off x="6232525" y="1157288"/>
            <a:ext cx="2911475" cy="2690812"/>
          </a:xfrm>
          <a:prstGeom prst="rect">
            <a:avLst/>
          </a:prstGeom>
          <a:noFill/>
        </p:spPr>
      </p:pic>
      <p:sp>
        <p:nvSpPr>
          <p:cNvPr id="86061" name="AutoShape 45"/>
          <p:cNvSpPr>
            <a:spLocks noChangeArrowheads="1"/>
          </p:cNvSpPr>
          <p:nvPr/>
        </p:nvSpPr>
        <p:spPr bwMode="auto">
          <a:xfrm>
            <a:off x="4545013" y="2319338"/>
            <a:ext cx="873125" cy="3016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6066" name="Text Box 50"/>
          <p:cNvSpPr txBox="1">
            <a:spLocks noChangeArrowheads="1"/>
          </p:cNvSpPr>
          <p:nvPr/>
        </p:nvSpPr>
        <p:spPr bwMode="auto">
          <a:xfrm>
            <a:off x="341313" y="1076325"/>
            <a:ext cx="7027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b="1"/>
              <a:t> Formed by one-by-one sticking of monomers</a:t>
            </a:r>
            <a:endParaRPr lang="en-US" altLang="ja-JP" sz="2400"/>
          </a:p>
        </p:txBody>
      </p:sp>
      <p:sp>
        <p:nvSpPr>
          <p:cNvPr id="86068" name="AutoShape 52"/>
          <p:cNvSpPr>
            <a:spLocks noChangeArrowheads="1"/>
          </p:cNvSpPr>
          <p:nvPr/>
        </p:nvSpPr>
        <p:spPr bwMode="auto">
          <a:xfrm>
            <a:off x="917575" y="5534025"/>
            <a:ext cx="379413" cy="144463"/>
          </a:xfrm>
          <a:prstGeom prst="rightArrow">
            <a:avLst>
              <a:gd name="adj1" fmla="val 50000"/>
              <a:gd name="adj2" fmla="val 656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6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6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7" grpId="0" animBg="1"/>
      <p:bldP spid="86047" grpId="1" animBg="1"/>
      <p:bldP spid="86048" grpId="0" animBg="1"/>
      <p:bldP spid="86048" grpId="1" animBg="1"/>
      <p:bldP spid="86049" grpId="0" animBg="1"/>
      <p:bldP spid="86049" grpId="1" animBg="1"/>
      <p:bldP spid="86050" grpId="0" animBg="1"/>
      <p:bldP spid="86050" grpId="1" animBg="1"/>
      <p:bldP spid="86051" grpId="0" animBg="1"/>
      <p:bldP spid="86051" grpId="1" animBg="1"/>
      <p:bldP spid="86052" grpId="0" animBg="1"/>
      <p:bldP spid="86052" grpId="1" animBg="1"/>
      <p:bldP spid="86053" grpId="0" animBg="1"/>
      <p:bldP spid="86054" grpId="0" animBg="1"/>
      <p:bldP spid="86055" grpId="0" animBg="1"/>
      <p:bldP spid="860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AutoShape 4"/>
          <p:cNvSpPr>
            <a:spLocks noChangeArrowheads="1"/>
          </p:cNvSpPr>
          <p:nvPr/>
        </p:nvSpPr>
        <p:spPr bwMode="auto">
          <a:xfrm>
            <a:off x="252413" y="115888"/>
            <a:ext cx="2231480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293688" y="139700"/>
            <a:ext cx="20521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</a:rPr>
              <a:t>Motivation</a:t>
            </a:r>
            <a:endParaRPr lang="en-US" altLang="ja-JP" sz="3200" dirty="0">
              <a:solidFill>
                <a:schemeClr val="bg1"/>
              </a:solidFill>
            </a:endParaRP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674340" y="2499450"/>
            <a:ext cx="7927397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dirty="0" smtClean="0"/>
              <a:t>Is it possible </a:t>
            </a:r>
            <a:r>
              <a:rPr lang="en-US" altLang="ja-JP" dirty="0"/>
              <a:t>for </a:t>
            </a:r>
            <a:r>
              <a:rPr lang="en-US" altLang="ja-JP" dirty="0" smtClean="0"/>
              <a:t>dust </a:t>
            </a:r>
            <a:r>
              <a:rPr lang="en-US" altLang="ja-JP" dirty="0"/>
              <a:t>to grow through </a:t>
            </a:r>
            <a:r>
              <a:rPr lang="en-US" altLang="ja-JP" dirty="0" smtClean="0"/>
              <a:t>collisions ?</a:t>
            </a:r>
            <a:endParaRPr lang="en-US" altLang="ja-JP" dirty="0"/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612775" y="731838"/>
            <a:ext cx="4083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Collision velocity of dust </a:t>
            </a:r>
          </a:p>
          <a:p>
            <a:r>
              <a:rPr lang="en-US" altLang="ja-JP" dirty="0"/>
              <a:t>   in </a:t>
            </a:r>
            <a:r>
              <a:rPr lang="en-US" altLang="ja-JP" dirty="0" err="1"/>
              <a:t>protoplanetary</a:t>
            </a:r>
            <a:r>
              <a:rPr lang="en-US" altLang="ja-JP" dirty="0"/>
              <a:t> disks</a:t>
            </a:r>
          </a:p>
        </p:txBody>
      </p:sp>
      <p:sp>
        <p:nvSpPr>
          <p:cNvPr id="168969" name="AutoShape 9"/>
          <p:cNvSpPr>
            <a:spLocks noChangeArrowheads="1"/>
          </p:cNvSpPr>
          <p:nvPr/>
        </p:nvSpPr>
        <p:spPr bwMode="auto">
          <a:xfrm rot="5400000">
            <a:off x="4496247" y="2025203"/>
            <a:ext cx="291206" cy="450850"/>
          </a:xfrm>
          <a:prstGeom prst="rightArrow">
            <a:avLst>
              <a:gd name="adj1" fmla="val 50000"/>
              <a:gd name="adj2" fmla="val 257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1023938" y="1633538"/>
            <a:ext cx="77200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e.g., </a:t>
            </a:r>
            <a:r>
              <a:rPr lang="ja-JP" altLang="en-US" dirty="0"/>
              <a:t>＜～</a:t>
            </a:r>
            <a:r>
              <a:rPr lang="en-US" altLang="ja-JP" dirty="0"/>
              <a:t>50 m/s </a:t>
            </a:r>
            <a:r>
              <a:rPr lang="en-US" altLang="ja-JP" sz="2400" dirty="0"/>
              <a:t>(Hayashi model, without turbulence)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4860925" y="911225"/>
            <a:ext cx="34307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/>
              <a:t>&lt; several 10 </a:t>
            </a:r>
            <a:r>
              <a:rPr lang="en-US" altLang="ja-JP" sz="3200" dirty="0" smtClean="0"/>
              <a:t>m/s !</a:t>
            </a:r>
            <a:endParaRPr lang="en-US" altLang="ja-JP" sz="3200" dirty="0"/>
          </a:p>
        </p:txBody>
      </p:sp>
      <p:pic>
        <p:nvPicPr>
          <p:cNvPr id="13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4400993" y="3453144"/>
            <a:ext cx="3501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Possible for ice dust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70937" y="6187154"/>
            <a:ext cx="3471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(Wada et al. 2009, </a:t>
            </a:r>
            <a:r>
              <a:rPr kumimoji="1" lang="en-US" altLang="ja-JP" sz="1600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702, 1490-1501)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00993" y="4513963"/>
            <a:ext cx="3501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But,</a:t>
            </a:r>
            <a:r>
              <a:rPr kumimoji="1" lang="en-US" altLang="ja-JP" dirty="0" smtClean="0">
                <a:solidFill>
                  <a:srgbClr val="FFFF00"/>
                </a:solidFill>
              </a:rPr>
              <a:t> for </a:t>
            </a:r>
            <a:r>
              <a:rPr lang="en-US" altLang="ja-JP" dirty="0" smtClean="0">
                <a:solidFill>
                  <a:srgbClr val="FFFF00"/>
                </a:solidFill>
              </a:rPr>
              <a:t>silicate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dust?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438120" y="2995553"/>
            <a:ext cx="3826341" cy="3710047"/>
            <a:chOff x="438120" y="2995553"/>
            <a:chExt cx="3826341" cy="3710047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438120" y="2995553"/>
              <a:ext cx="3769886" cy="3710047"/>
              <a:chOff x="1295370" y="2220913"/>
              <a:chExt cx="3769886" cy="3710047"/>
            </a:xfrm>
          </p:grpSpPr>
          <p:pic>
            <p:nvPicPr>
              <p:cNvPr id="169985" name="Picture 1" descr="C:\Documents and Settings\wada\デスクトップ\粒子コード\3D-BPCA\analysis\growth_bimp_rc\growth.3D.BPCA.massratio.logmean.rc.withhide.wada.eq.a.eqonly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9709" t="13721" r="13333" b="34523"/>
              <a:stretch>
                <a:fillRect/>
              </a:stretch>
            </p:blipFill>
            <p:spPr bwMode="auto">
              <a:xfrm>
                <a:off x="1943100" y="2362835"/>
                <a:ext cx="3122156" cy="3123105"/>
              </a:xfrm>
              <a:prstGeom prst="rect">
                <a:avLst/>
              </a:prstGeom>
              <a:noFill/>
            </p:spPr>
          </p:pic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1693863" y="3724275"/>
                <a:ext cx="311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800" b="1" dirty="0"/>
                  <a:t>0</a:t>
                </a:r>
              </a:p>
            </p:txBody>
          </p:sp>
          <p:sp>
            <p:nvSpPr>
              <p:cNvPr id="18" name="Text Box 8"/>
              <p:cNvSpPr txBox="1">
                <a:spLocks noChangeArrowheads="1"/>
              </p:cNvSpPr>
              <p:nvPr/>
            </p:nvSpPr>
            <p:spPr bwMode="auto">
              <a:xfrm>
                <a:off x="1693863" y="2220913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800" b="1" dirty="0"/>
                  <a:t>1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 rot="16200000">
                <a:off x="286536" y="3709958"/>
                <a:ext cx="241777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dirty="0" smtClean="0">
                    <a:latin typeface="Times New Roman" pitchFamily="18" charset="0"/>
                  </a:rPr>
                  <a:t>(</a:t>
                </a:r>
                <a:r>
                  <a:rPr lang="en-US" altLang="ja-JP" sz="2000" b="1" i="1" dirty="0" err="1" smtClean="0">
                    <a:latin typeface="Times New Roman" pitchFamily="18" charset="0"/>
                  </a:rPr>
                  <a:t>N</a:t>
                </a:r>
                <a:r>
                  <a:rPr lang="en-US" altLang="ja-JP" sz="2000" b="1" baseline="-25000" dirty="0" err="1" smtClean="0">
                    <a:latin typeface="Times New Roman" pitchFamily="18" charset="0"/>
                  </a:rPr>
                  <a:t>large</a:t>
                </a:r>
                <a:r>
                  <a:rPr lang="en-US" altLang="ja-JP" sz="2000" b="1" dirty="0" smtClean="0">
                    <a:latin typeface="Times New Roman" pitchFamily="18" charset="0"/>
                  </a:rPr>
                  <a:t> – </a:t>
                </a:r>
                <a:r>
                  <a:rPr lang="en-US" altLang="ja-JP" sz="2000" b="1" i="1" dirty="0" err="1" smtClean="0">
                    <a:latin typeface="Times New Roman" pitchFamily="18" charset="0"/>
                  </a:rPr>
                  <a:t>N</a:t>
                </a:r>
                <a:r>
                  <a:rPr lang="en-US" altLang="ja-JP" sz="2000" b="1" baseline="-25000" dirty="0" err="1" smtClean="0">
                    <a:latin typeface="Times New Roman" pitchFamily="18" charset="0"/>
                  </a:rPr>
                  <a:t>target</a:t>
                </a:r>
                <a:r>
                  <a:rPr lang="en-US" altLang="ja-JP" sz="2000" b="1" dirty="0" smtClean="0">
                    <a:latin typeface="Times New Roman" pitchFamily="18" charset="0"/>
                  </a:rPr>
                  <a:t>)/ </a:t>
                </a:r>
                <a:r>
                  <a:rPr lang="en-US" altLang="ja-JP" sz="2000" b="1" i="1" dirty="0" err="1" smtClean="0">
                    <a:latin typeface="Times New Roman" pitchFamily="18" charset="0"/>
                  </a:rPr>
                  <a:t>N</a:t>
                </a:r>
                <a:r>
                  <a:rPr lang="en-US" altLang="ja-JP" sz="2000" b="1" baseline="-25000" dirty="0" err="1" smtClean="0">
                    <a:latin typeface="Times New Roman" pitchFamily="18" charset="0"/>
                  </a:rPr>
                  <a:t>proj</a:t>
                </a:r>
                <a:endParaRPr lang="en-US" altLang="ja-JP" sz="2000" b="1" baseline="-25000" dirty="0">
                  <a:latin typeface="Times New Roman" pitchFamily="18" charset="0"/>
                </a:endParaRPr>
              </a:p>
            </p:txBody>
          </p:sp>
          <p:sp>
            <p:nvSpPr>
              <p:cNvPr id="21" name="Text Box 18"/>
              <p:cNvSpPr txBox="1">
                <a:spLocks noChangeArrowheads="1"/>
              </p:cNvSpPr>
              <p:nvPr/>
            </p:nvSpPr>
            <p:spPr bwMode="auto">
              <a:xfrm>
                <a:off x="1741488" y="5414963"/>
                <a:ext cx="438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800" b="1" dirty="0"/>
                  <a:t>10</a:t>
                </a:r>
              </a:p>
            </p:txBody>
          </p:sp>
          <p:sp>
            <p:nvSpPr>
              <p:cNvPr id="22" name="Text Box 19"/>
              <p:cNvSpPr txBox="1">
                <a:spLocks noChangeArrowheads="1"/>
              </p:cNvSpPr>
              <p:nvPr/>
            </p:nvSpPr>
            <p:spPr bwMode="auto">
              <a:xfrm>
                <a:off x="3781425" y="5414963"/>
                <a:ext cx="565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800" b="1" dirty="0"/>
                  <a:t>100</a:t>
                </a:r>
              </a:p>
            </p:txBody>
          </p:sp>
          <p:sp>
            <p:nvSpPr>
              <p:cNvPr id="23" name="Text Box 20"/>
              <p:cNvSpPr txBox="1">
                <a:spLocks noChangeArrowheads="1"/>
              </p:cNvSpPr>
              <p:nvPr/>
            </p:nvSpPr>
            <p:spPr bwMode="auto">
              <a:xfrm>
                <a:off x="2760663" y="5530850"/>
                <a:ext cx="120738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i="1" dirty="0" err="1" smtClean="0">
                    <a:latin typeface="Times New Roman" pitchFamily="18" charset="0"/>
                  </a:rPr>
                  <a:t>u</a:t>
                </a:r>
                <a:r>
                  <a:rPr lang="en-US" altLang="ja-JP" sz="2000" baseline="-25000" dirty="0" err="1" smtClean="0">
                    <a:latin typeface="Times New Roman" pitchFamily="18" charset="0"/>
                  </a:rPr>
                  <a:t>coll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[m/s]</a:t>
                </a:r>
              </a:p>
            </p:txBody>
          </p:sp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615163" y="5221288"/>
                <a:ext cx="3898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800" b="1" dirty="0" smtClean="0"/>
                  <a:t>-1</a:t>
                </a:r>
                <a:endParaRPr lang="en-US" altLang="ja-JP" sz="1800" b="1" dirty="0"/>
              </a:p>
            </p:txBody>
          </p:sp>
          <p:sp>
            <p:nvSpPr>
              <p:cNvPr id="28" name="Text Box 21"/>
              <p:cNvSpPr txBox="1">
                <a:spLocks noChangeArrowheads="1"/>
              </p:cNvSpPr>
              <p:nvPr/>
            </p:nvSpPr>
            <p:spPr bwMode="auto">
              <a:xfrm>
                <a:off x="3717925" y="2511425"/>
                <a:ext cx="13260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800" dirty="0">
                    <a:solidFill>
                      <a:schemeClr val="accent5">
                        <a:lumMod val="50000"/>
                      </a:schemeClr>
                    </a:solidFill>
                  </a:rPr>
                  <a:t>(</a:t>
                </a:r>
                <a:r>
                  <a:rPr lang="en-US" altLang="ja-JP" sz="18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ice BPCA)</a:t>
                </a:r>
                <a:endParaRPr lang="en-US" altLang="ja-JP" sz="1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0" name="テキスト ボックス 29"/>
            <p:cNvSpPr txBox="1"/>
            <p:nvPr/>
          </p:nvSpPr>
          <p:spPr>
            <a:xfrm rot="1980243">
              <a:off x="3180510" y="4875960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</a:rPr>
                <a:t>8000+8000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 rot="2133910">
              <a:off x="2952750" y="5191126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kumimoji="1" lang="en-US" altLang="ja-JP" sz="14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000+2000</a:t>
              </a:r>
              <a:endParaRPr kumimoji="1" lang="ja-JP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 rot="1832927">
              <a:off x="3190875" y="5514975"/>
              <a:ext cx="885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CC00"/>
                  </a:solidFill>
                </a:rPr>
                <a:t>5</a:t>
              </a:r>
              <a:r>
                <a:rPr kumimoji="1" lang="en-US" altLang="ja-JP" sz="1400" dirty="0" smtClean="0">
                  <a:solidFill>
                    <a:srgbClr val="00CC00"/>
                  </a:solidFill>
                </a:rPr>
                <a:t>00+500</a:t>
              </a:r>
              <a:endParaRPr kumimoji="1" lang="ja-JP" altLang="en-US" sz="1400" dirty="0">
                <a:solidFill>
                  <a:srgbClr val="00CC00"/>
                </a:solidFill>
              </a:endParaRPr>
            </a:p>
          </p:txBody>
        </p:sp>
      </p:grp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2667000" y="3145134"/>
            <a:ext cx="182563" cy="3103266"/>
          </a:xfrm>
          <a:prstGeom prst="rect">
            <a:avLst/>
          </a:prstGeom>
          <a:solidFill>
            <a:schemeClr val="folHlink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251320" y="3810872"/>
            <a:ext cx="1172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~ 60 m/s</a:t>
            </a:r>
          </a:p>
        </p:txBody>
      </p:sp>
      <p:sp>
        <p:nvSpPr>
          <p:cNvPr id="35" name="上矢印 34"/>
          <p:cNvSpPr/>
          <p:nvPr/>
        </p:nvSpPr>
        <p:spPr>
          <a:xfrm>
            <a:off x="1396041" y="4374973"/>
            <a:ext cx="189781" cy="28467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164566" y="4118142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mass gain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7" name="上矢印 36"/>
          <p:cNvSpPr/>
          <p:nvPr/>
        </p:nvSpPr>
        <p:spPr>
          <a:xfrm flipV="1">
            <a:off x="1396041" y="4730277"/>
            <a:ext cx="189781" cy="28467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64566" y="4969289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mass loss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400993" y="5400675"/>
            <a:ext cx="395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What if different-sized?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43425" y="3819525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of equal-sized aggregates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00600" y="4819650"/>
            <a:ext cx="4070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ja-JP" sz="2000" baseline="-25000" dirty="0" err="1" smtClean="0">
                <a:latin typeface="Times New Roman" pitchFamily="18" charset="0"/>
                <a:cs typeface="Times New Roman" pitchFamily="18" charset="0"/>
              </a:rPr>
              <a:t>coll</a:t>
            </a:r>
            <a:r>
              <a:rPr lang="en-US" altLang="ja-JP" sz="2000" dirty="0" smtClean="0"/>
              <a:t> for silicate</a:t>
            </a:r>
            <a:r>
              <a:rPr kumimoji="1" lang="en-US" altLang="ja-JP" sz="2000" dirty="0" smtClean="0"/>
              <a:t> = 0.1×</a:t>
            </a:r>
            <a:r>
              <a:rPr kumimoji="1" lang="en-US" altLang="ja-JP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sz="2000" baseline="-25000" dirty="0" smtClean="0">
                <a:latin typeface="Times New Roman" pitchFamily="18" charset="0"/>
                <a:cs typeface="Times New Roman" pitchFamily="18" charset="0"/>
              </a:rPr>
              <a:t>coll</a:t>
            </a:r>
            <a:r>
              <a:rPr kumimoji="1" lang="en-US" altLang="ja-JP" sz="2000" dirty="0" smtClean="0"/>
              <a:t> for ice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40" grpId="0"/>
      <p:bldP spid="41" grpId="0"/>
      <p:bldP spid="4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49"/>
          <p:cNvSpPr>
            <a:spLocks noChangeArrowheads="1"/>
          </p:cNvSpPr>
          <p:nvPr/>
        </p:nvSpPr>
        <p:spPr bwMode="auto">
          <a:xfrm>
            <a:off x="252412" y="115888"/>
            <a:ext cx="2022955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Text Box 250"/>
          <p:cNvSpPr txBox="1">
            <a:spLocks noChangeArrowheads="1"/>
          </p:cNvSpPr>
          <p:nvPr/>
        </p:nvSpPr>
        <p:spPr bwMode="auto">
          <a:xfrm>
            <a:off x="293688" y="139700"/>
            <a:ext cx="1893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</a:rPr>
              <a:t>Objective</a:t>
            </a:r>
            <a:endParaRPr lang="en-US" altLang="ja-JP" sz="3200" dirty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85764" y="2668626"/>
            <a:ext cx="45983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00"/>
                </a:solidFill>
              </a:rPr>
              <a:t>BPCA</a:t>
            </a:r>
            <a:r>
              <a:rPr lang="en-US" altLang="ja-JP" sz="3200" dirty="0" smtClean="0"/>
              <a:t>s of different sizes</a:t>
            </a:r>
            <a:endParaRPr lang="en-US" altLang="ja-JP" sz="20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1" y="2167236"/>
            <a:ext cx="8218966" cy="394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8325" y="3966553"/>
            <a:ext cx="80286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ja-JP" sz="3200" dirty="0" smtClean="0"/>
              <a:t>Growth efficiency: </a:t>
            </a:r>
            <a:r>
              <a:rPr lang="en-US" altLang="ja-JP" sz="32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ja-JP" sz="3200" dirty="0" smtClean="0"/>
              <a:t> = </a:t>
            </a:r>
            <a:r>
              <a:rPr lang="en-US" altLang="ja-JP" sz="3200" b="1" dirty="0" smtClean="0">
                <a:latin typeface="Times New Roman" pitchFamily="18" charset="0"/>
              </a:rPr>
              <a:t>(</a:t>
            </a:r>
            <a:r>
              <a:rPr lang="en-US" altLang="ja-JP" sz="3200" b="1" i="1" dirty="0" err="1" smtClean="0">
                <a:latin typeface="Times New Roman" pitchFamily="18" charset="0"/>
              </a:rPr>
              <a:t>N</a:t>
            </a:r>
            <a:r>
              <a:rPr lang="en-US" altLang="ja-JP" sz="3200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sz="3200" b="1" dirty="0" smtClean="0">
                <a:latin typeface="Times New Roman" pitchFamily="18" charset="0"/>
              </a:rPr>
              <a:t> – </a:t>
            </a:r>
            <a:r>
              <a:rPr lang="en-US" altLang="ja-JP" sz="3200" b="1" i="1" dirty="0" err="1" smtClean="0">
                <a:latin typeface="Times New Roman" pitchFamily="18" charset="0"/>
              </a:rPr>
              <a:t>N</a:t>
            </a:r>
            <a:r>
              <a:rPr lang="en-US" altLang="ja-JP" sz="3200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sz="3200" b="1" dirty="0" smtClean="0">
                <a:latin typeface="Times New Roman" pitchFamily="18" charset="0"/>
              </a:rPr>
              <a:t>)/ </a:t>
            </a:r>
            <a:r>
              <a:rPr lang="en-US" altLang="ja-JP" sz="3200" b="1" i="1" dirty="0" err="1" smtClean="0">
                <a:latin typeface="Times New Roman" pitchFamily="18" charset="0"/>
              </a:rPr>
              <a:t>N</a:t>
            </a:r>
            <a:r>
              <a:rPr lang="en-US" altLang="ja-JP" sz="3200" b="1" baseline="-25000" dirty="0" err="1" smtClean="0">
                <a:latin typeface="Times New Roman" pitchFamily="18" charset="0"/>
              </a:rPr>
              <a:t>proj</a:t>
            </a:r>
            <a:endParaRPr lang="en-US" altLang="ja-JP" sz="3200" b="1" baseline="-25000" dirty="0" smtClean="0">
              <a:latin typeface="Times New Roman" pitchFamily="18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206782" y="913883"/>
            <a:ext cx="85331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ja-JP" sz="3200" dirty="0" smtClean="0"/>
              <a:t>Do collisions of different-sized aggregates encourage dust growth? </a:t>
            </a:r>
            <a:endParaRPr lang="en-US" altLang="ja-JP" sz="3200" dirty="0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753242" y="2242808"/>
            <a:ext cx="5463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Simulations </a:t>
            </a:r>
            <a:r>
              <a:rPr lang="en-US" altLang="ja-JP" dirty="0"/>
              <a:t>of </a:t>
            </a:r>
            <a:r>
              <a:rPr lang="en-US" altLang="ja-JP" dirty="0" smtClean="0"/>
              <a:t>collisions between</a:t>
            </a:r>
            <a:endParaRPr lang="en-US" altLang="ja-JP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54103" y="4582652"/>
            <a:ext cx="52902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Size dependence</a:t>
            </a:r>
          </a:p>
          <a:p>
            <a:r>
              <a:rPr lang="en-US" altLang="ja-JP" sz="4000" dirty="0" smtClean="0"/>
              <a:t>Size-ratio dependence</a:t>
            </a:r>
            <a:endParaRPr kumimoji="1" lang="ja-JP" altLang="en-US" sz="4000" dirty="0"/>
          </a:p>
        </p:txBody>
      </p:sp>
      <p:sp>
        <p:nvSpPr>
          <p:cNvPr id="14" name="下矢印 13"/>
          <p:cNvSpPr/>
          <p:nvPr/>
        </p:nvSpPr>
        <p:spPr>
          <a:xfrm>
            <a:off x="4096831" y="3327993"/>
            <a:ext cx="776177" cy="382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グループ化 78"/>
          <p:cNvGrpSpPr/>
          <p:nvPr/>
        </p:nvGrpSpPr>
        <p:grpSpPr>
          <a:xfrm>
            <a:off x="4860000" y="2829150"/>
            <a:ext cx="3436735" cy="3117604"/>
            <a:chOff x="4860000" y="2772000"/>
            <a:chExt cx="3436735" cy="3117604"/>
          </a:xfrm>
        </p:grpSpPr>
        <p:pic>
          <p:nvPicPr>
            <p:cNvPr id="164873" name="Picture 9" descr="C:\Documents and Settings\wada\デスクトップ\粒子コード\3D-BPCA\Initial\povanime.result-146_00_001.png"/>
            <p:cNvPicPr>
              <a:picLocks noChangeAspect="1" noChangeArrowheads="1"/>
            </p:cNvPicPr>
            <p:nvPr/>
          </p:nvPicPr>
          <p:blipFill>
            <a:blip r:embed="rId2" cstate="print"/>
            <a:srcRect l="14764" r="14764" b="14764"/>
            <a:stretch>
              <a:fillRect/>
            </a:stretch>
          </p:blipFill>
          <p:spPr bwMode="auto">
            <a:xfrm>
              <a:off x="4860000" y="2772000"/>
              <a:ext cx="3436735" cy="3117604"/>
            </a:xfrm>
            <a:prstGeom prst="rect">
              <a:avLst/>
            </a:prstGeom>
            <a:noFill/>
          </p:spPr>
        </p:pic>
        <p:sp>
          <p:nvSpPr>
            <p:cNvPr id="68" name="Text Box 110"/>
            <p:cNvSpPr txBox="1">
              <a:spLocks noChangeArrowheads="1"/>
            </p:cNvSpPr>
            <p:nvPr/>
          </p:nvSpPr>
          <p:spPr bwMode="auto">
            <a:xfrm>
              <a:off x="4860000" y="3240088"/>
              <a:ext cx="73930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itchFamily="18" charset="0"/>
                </a:rPr>
                <a:t>b </a:t>
              </a:r>
              <a:r>
                <a:rPr lang="en-US" altLang="ja-JP" sz="2000" dirty="0"/>
                <a:t>= </a:t>
              </a:r>
              <a:r>
                <a:rPr lang="en-US" altLang="ja-JP" sz="2000" dirty="0" smtClean="0"/>
                <a:t>0</a:t>
              </a:r>
              <a:endParaRPr lang="en-US" altLang="ja-JP" sz="2000" dirty="0"/>
            </a:p>
          </p:txBody>
        </p:sp>
      </p:grpSp>
      <p:pic>
        <p:nvPicPr>
          <p:cNvPr id="5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7788" y="1300163"/>
            <a:ext cx="72571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buClr>
                <a:srgbClr val="FF3300"/>
              </a:buClr>
              <a:buFontTx/>
              <a:buChar char="•"/>
            </a:pPr>
            <a:r>
              <a:rPr lang="en-US" altLang="ja-JP" sz="2000" dirty="0" smtClean="0"/>
              <a:t>  </a:t>
            </a:r>
            <a:r>
              <a:rPr lang="en-US" altLang="ja-JP" sz="2400" dirty="0" smtClean="0"/>
              <a:t>Size ratio = </a:t>
            </a:r>
            <a:r>
              <a:rPr lang="en-US" altLang="ja-JP" sz="2400" dirty="0" smtClean="0">
                <a:solidFill>
                  <a:srgbClr val="FFFF00"/>
                </a:solidFill>
              </a:rPr>
              <a:t>1 : 16  </a:t>
            </a:r>
            <a:r>
              <a:rPr lang="en-US" altLang="ja-JP" sz="2000" dirty="0" smtClean="0"/>
              <a:t>(</a:t>
            </a:r>
            <a:r>
              <a:rPr lang="en-US" altLang="ja-JP" sz="2000" dirty="0" smtClean="0">
                <a:solidFill>
                  <a:srgbClr val="FFFF99"/>
                </a:solidFill>
              </a:rPr>
              <a:t>2000</a:t>
            </a:r>
            <a:r>
              <a:rPr lang="en-US" altLang="ja-JP" sz="2000" dirty="0" smtClean="0"/>
              <a:t>:</a:t>
            </a:r>
            <a:r>
              <a:rPr lang="en-US" altLang="ja-JP" sz="2000" dirty="0" smtClean="0">
                <a:solidFill>
                  <a:srgbClr val="66FF99"/>
                </a:solidFill>
              </a:rPr>
              <a:t>32000</a:t>
            </a:r>
            <a:r>
              <a:rPr lang="en-US" altLang="ja-JP" sz="2000" dirty="0" smtClean="0"/>
              <a:t>,  </a:t>
            </a:r>
            <a:r>
              <a:rPr lang="en-US" altLang="ja-JP" sz="2000" dirty="0" smtClean="0">
                <a:solidFill>
                  <a:srgbClr val="FFFF99"/>
                </a:solidFill>
              </a:rPr>
              <a:t>8000</a:t>
            </a:r>
            <a:r>
              <a:rPr lang="en-US" altLang="ja-JP" sz="2000" dirty="0" smtClean="0"/>
              <a:t>:</a:t>
            </a:r>
            <a:r>
              <a:rPr lang="en-US" altLang="ja-JP" sz="2000" dirty="0" smtClean="0">
                <a:solidFill>
                  <a:srgbClr val="66FF99"/>
                </a:solidFill>
              </a:rPr>
              <a:t>128000</a:t>
            </a:r>
            <a:r>
              <a:rPr lang="en-US" altLang="ja-JP" sz="2000" dirty="0" smtClean="0"/>
              <a:t>)</a:t>
            </a:r>
            <a:endParaRPr lang="en-US" altLang="ja-JP" sz="2400" dirty="0" smtClean="0"/>
          </a:p>
          <a:p>
            <a:pPr lvl="1">
              <a:buClr>
                <a:srgbClr val="FF3300"/>
              </a:buClr>
            </a:pPr>
            <a:r>
              <a:rPr lang="en-US" altLang="ja-JP" sz="2400" dirty="0" smtClean="0">
                <a:solidFill>
                  <a:srgbClr val="FFFF00"/>
                </a:solidFill>
              </a:rPr>
              <a:t>                       </a:t>
            </a:r>
            <a:endParaRPr lang="en-US" altLang="ja-JP" dirty="0"/>
          </a:p>
          <a:p>
            <a:pPr lvl="1">
              <a:lnSpc>
                <a:spcPct val="150000"/>
              </a:lnSpc>
              <a:buClr>
                <a:srgbClr val="FF3300"/>
              </a:buClr>
              <a:buFontTx/>
              <a:buChar char="•"/>
            </a:pPr>
            <a:r>
              <a:rPr lang="en-US" altLang="ja-JP" sz="2400" dirty="0"/>
              <a:t> Impact parameter</a:t>
            </a:r>
            <a:r>
              <a:rPr lang="ja-JP" altLang="en-US" sz="2400" dirty="0"/>
              <a:t>： </a:t>
            </a:r>
            <a:r>
              <a:rPr lang="en-US" altLang="ja-JP" sz="2400" b="1" i="1" dirty="0">
                <a:latin typeface="Times New Roman" pitchFamily="18" charset="0"/>
              </a:rPr>
              <a:t>b    </a:t>
            </a:r>
            <a:r>
              <a:rPr lang="en-US" altLang="ja-JP" sz="1600" dirty="0">
                <a:latin typeface="Times New Roman" pitchFamily="18" charset="0"/>
              </a:rPr>
              <a:t>(defined by using characteristic </a:t>
            </a:r>
            <a:r>
              <a:rPr lang="en-US" altLang="ja-JP" sz="1600" dirty="0" smtClean="0">
                <a:latin typeface="Times New Roman" pitchFamily="18" charset="0"/>
              </a:rPr>
              <a:t>radius</a:t>
            </a:r>
            <a:r>
              <a:rPr lang="ja-JP" altLang="en-US" sz="1600" dirty="0" smtClean="0">
                <a:latin typeface="Times New Roman" pitchFamily="18" charset="0"/>
              </a:rPr>
              <a:t>）</a:t>
            </a:r>
            <a:r>
              <a:rPr lang="ja-JP" altLang="en-US" sz="1600" dirty="0" smtClean="0"/>
              <a:t> </a:t>
            </a:r>
            <a:endParaRPr lang="ja-JP" altLang="en-US" sz="2400" dirty="0"/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155575" y="115888"/>
            <a:ext cx="6515100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92088" y="139700"/>
            <a:ext cx="7556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Initial Conditions and Parameters</a:t>
            </a:r>
            <a:endParaRPr lang="en-US" altLang="ja-JP" sz="320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258888" y="923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 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52425" y="800100"/>
            <a:ext cx="7915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Collisions of BPCA </a:t>
            </a:r>
            <a:r>
              <a:rPr lang="en-US" altLang="ja-JP" dirty="0" smtClean="0"/>
              <a:t>clusters: </a:t>
            </a:r>
            <a:r>
              <a:rPr lang="en-US" altLang="ja-JP" dirty="0" smtClean="0">
                <a:solidFill>
                  <a:srgbClr val="FFFF99"/>
                </a:solidFill>
              </a:rPr>
              <a:t>projectile</a:t>
            </a:r>
            <a:r>
              <a:rPr lang="en-US" altLang="ja-JP" dirty="0" smtClean="0"/>
              <a:t> vs. </a:t>
            </a:r>
            <a:r>
              <a:rPr lang="en-US" altLang="ja-JP" dirty="0" smtClean="0">
                <a:solidFill>
                  <a:srgbClr val="66FF99"/>
                </a:solidFill>
              </a:rPr>
              <a:t>target</a:t>
            </a:r>
            <a:endParaRPr lang="en-US" altLang="ja-JP" sz="2000" dirty="0">
              <a:solidFill>
                <a:srgbClr val="66FF99"/>
              </a:solidFill>
            </a:endParaRP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77788" y="5862638"/>
            <a:ext cx="908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sz="2400"/>
              <a:t>Ice </a:t>
            </a:r>
            <a:r>
              <a:rPr lang="en-US" altLang="ja-JP" sz="1600"/>
              <a:t>(</a:t>
            </a:r>
            <a:r>
              <a:rPr lang="en-US" altLang="ja-JP" sz="1600" i="1">
                <a:latin typeface="Times New Roman" pitchFamily="18" charset="0"/>
              </a:rPr>
              <a:t>E</a:t>
            </a:r>
            <a:r>
              <a:rPr lang="en-US" altLang="ja-JP" sz="1600" i="1"/>
              <a:t> </a:t>
            </a:r>
            <a:r>
              <a:rPr lang="en-US" altLang="ja-JP" sz="1600"/>
              <a:t>= 7.0</a:t>
            </a:r>
            <a:r>
              <a:rPr lang="en-US" altLang="ja-JP" sz="1600">
                <a:latin typeface="Symbol" pitchFamily="18" charset="2"/>
              </a:rPr>
              <a:t>×</a:t>
            </a:r>
            <a:r>
              <a:rPr lang="en-US" altLang="ja-JP" sz="1600"/>
              <a:t>10</a:t>
            </a:r>
            <a:r>
              <a:rPr lang="en-US" altLang="ja-JP" sz="1600" baseline="30000"/>
              <a:t>10</a:t>
            </a:r>
            <a:r>
              <a:rPr lang="ja-JP" altLang="en-US" sz="1600" baseline="30000"/>
              <a:t>　</a:t>
            </a:r>
            <a:r>
              <a:rPr lang="en-US" altLang="ja-JP" sz="1600"/>
              <a:t>Pa, </a:t>
            </a:r>
            <a:r>
              <a:rPr lang="en-US" altLang="ja-JP" sz="1600" i="1">
                <a:latin typeface="Symbol" pitchFamily="18" charset="2"/>
              </a:rPr>
              <a:t>n </a:t>
            </a:r>
            <a:r>
              <a:rPr lang="en-US" altLang="ja-JP" sz="1600"/>
              <a:t>= 0.25, </a:t>
            </a:r>
            <a:r>
              <a:rPr lang="en-US" altLang="ja-JP" sz="1600" i="1">
                <a:latin typeface="Symbol" pitchFamily="18" charset="2"/>
              </a:rPr>
              <a:t>g </a:t>
            </a:r>
            <a:r>
              <a:rPr lang="en-US" altLang="ja-JP" sz="1600"/>
              <a:t>= 100 mJ/m</a:t>
            </a:r>
            <a:r>
              <a:rPr lang="en-US" altLang="ja-JP" sz="1600" baseline="30000"/>
              <a:t>2</a:t>
            </a:r>
            <a:r>
              <a:rPr lang="en-US" altLang="ja-JP" sz="1600"/>
              <a:t>, </a:t>
            </a:r>
            <a:r>
              <a:rPr lang="en-US" altLang="ja-JP" sz="1600" i="1">
                <a:latin typeface="Times New Roman" pitchFamily="18" charset="0"/>
              </a:rPr>
              <a:t>R </a:t>
            </a:r>
            <a:r>
              <a:rPr lang="en-US" altLang="ja-JP" sz="1600"/>
              <a:t>= 0.1</a:t>
            </a:r>
            <a:r>
              <a:rPr lang="en-US" altLang="ja-JP" sz="1600">
                <a:latin typeface="Symbol" pitchFamily="18" charset="2"/>
              </a:rPr>
              <a:t>m</a:t>
            </a:r>
            <a:r>
              <a:rPr lang="en-US" altLang="ja-JP" sz="1600"/>
              <a:t>m) , critical rolling displace.</a:t>
            </a:r>
            <a:r>
              <a:rPr lang="ja-JP" altLang="en-US" sz="1600"/>
              <a:t>　</a:t>
            </a:r>
            <a:r>
              <a:rPr lang="en-US" altLang="ja-JP" sz="1800" i="1">
                <a:latin typeface="Symbol" pitchFamily="18" charset="2"/>
              </a:rPr>
              <a:t>x</a:t>
            </a:r>
            <a:r>
              <a:rPr lang="en-US" altLang="ja-JP" sz="1800" baseline="-25000"/>
              <a:t>crit</a:t>
            </a:r>
            <a:r>
              <a:rPr lang="en-US" altLang="ja-JP" sz="1800"/>
              <a:t> = 8</a:t>
            </a:r>
            <a:r>
              <a:rPr lang="en-US" altLang="ja-JP" sz="1800">
                <a:cs typeface="Arial" charset="0"/>
              </a:rPr>
              <a:t>Å</a:t>
            </a:r>
            <a:endParaRPr lang="en-US" altLang="ja-JP" sz="2400"/>
          </a:p>
        </p:txBody>
      </p:sp>
      <p:sp>
        <p:nvSpPr>
          <p:cNvPr id="85113" name="Text Box 121"/>
          <p:cNvSpPr txBox="1">
            <a:spLocks noChangeArrowheads="1"/>
          </p:cNvSpPr>
          <p:nvPr/>
        </p:nvSpPr>
        <p:spPr bwMode="auto">
          <a:xfrm>
            <a:off x="77788" y="6205538"/>
            <a:ext cx="5461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sz="2400" dirty="0" smtClean="0"/>
              <a:t>Collision </a:t>
            </a:r>
            <a:r>
              <a:rPr lang="en-US" altLang="ja-JP" sz="2400" dirty="0"/>
              <a:t>velocity</a:t>
            </a:r>
            <a:r>
              <a:rPr lang="en-US" altLang="ja-JP" sz="2400" i="1" dirty="0">
                <a:latin typeface="Times New Roman" pitchFamily="18" charset="0"/>
              </a:rPr>
              <a:t> </a:t>
            </a:r>
            <a:r>
              <a:rPr lang="en-US" altLang="ja-JP" sz="2400" i="1" dirty="0" err="1" smtClean="0">
                <a:latin typeface="Times New Roman" pitchFamily="18" charset="0"/>
              </a:rPr>
              <a:t>u</a:t>
            </a:r>
            <a:r>
              <a:rPr lang="en-US" altLang="ja-JP" sz="2400" baseline="-25000" dirty="0" err="1" smtClean="0">
                <a:latin typeface="Times New Roman" pitchFamily="18" charset="0"/>
              </a:rPr>
              <a:t>coll</a:t>
            </a:r>
            <a:r>
              <a:rPr lang="en-US" altLang="ja-JP" sz="2400" baseline="-25000" dirty="0" smtClean="0">
                <a:latin typeface="Times New Roman" pitchFamily="18" charset="0"/>
              </a:rPr>
              <a:t> </a:t>
            </a:r>
            <a:r>
              <a:rPr lang="en-US" altLang="ja-JP" sz="2400" dirty="0" smtClean="0">
                <a:latin typeface="Times New Roman" pitchFamily="18" charset="0"/>
              </a:rPr>
              <a:t>=  15 </a:t>
            </a:r>
            <a:r>
              <a:rPr lang="en-US" altLang="ja-JP" sz="2400" dirty="0">
                <a:latin typeface="Times New Roman" pitchFamily="18" charset="0"/>
              </a:rPr>
              <a:t>- 300</a:t>
            </a:r>
            <a:r>
              <a:rPr lang="ja-JP" altLang="en-US" sz="2400" dirty="0">
                <a:latin typeface="Times New Roman" pitchFamily="18" charset="0"/>
              </a:rPr>
              <a:t>　 </a:t>
            </a:r>
            <a:r>
              <a:rPr lang="en-US" altLang="ja-JP" sz="2400" dirty="0">
                <a:latin typeface="Times New Roman" pitchFamily="18" charset="0"/>
              </a:rPr>
              <a:t>m/s</a:t>
            </a:r>
            <a:r>
              <a:rPr lang="en-US" altLang="ja-JP" sz="2400" dirty="0"/>
              <a:t> </a:t>
            </a:r>
          </a:p>
        </p:txBody>
      </p:sp>
      <p:grpSp>
        <p:nvGrpSpPr>
          <p:cNvPr id="69" name="グループ化 68"/>
          <p:cNvGrpSpPr/>
          <p:nvPr/>
        </p:nvGrpSpPr>
        <p:grpSpPr>
          <a:xfrm>
            <a:off x="792000" y="2829150"/>
            <a:ext cx="3436776" cy="3117582"/>
            <a:chOff x="792000" y="2772000"/>
            <a:chExt cx="3436776" cy="3117582"/>
          </a:xfrm>
        </p:grpSpPr>
        <p:pic>
          <p:nvPicPr>
            <p:cNvPr id="164872" name="Picture 8" descr="C:\Documents and Settings\wada\デスクトップ\粒子コード\3D-BPCA\Initial\povanime.result-128_00_001.png"/>
            <p:cNvPicPr>
              <a:picLocks noChangeAspect="1" noChangeArrowheads="1"/>
            </p:cNvPicPr>
            <p:nvPr/>
          </p:nvPicPr>
          <p:blipFill>
            <a:blip r:embed="rId4" cstate="print"/>
            <a:srcRect l="14764" r="14764" b="14764"/>
            <a:stretch>
              <a:fillRect/>
            </a:stretch>
          </p:blipFill>
          <p:spPr bwMode="auto">
            <a:xfrm>
              <a:off x="792000" y="2772000"/>
              <a:ext cx="3436776" cy="3117582"/>
            </a:xfrm>
            <a:prstGeom prst="rect">
              <a:avLst/>
            </a:prstGeom>
            <a:noFill/>
          </p:spPr>
        </p:pic>
        <p:sp>
          <p:nvSpPr>
            <p:cNvPr id="67" name="Text Box 110"/>
            <p:cNvSpPr txBox="1">
              <a:spLocks noChangeArrowheads="1"/>
            </p:cNvSpPr>
            <p:nvPr/>
          </p:nvSpPr>
          <p:spPr bwMode="auto">
            <a:xfrm>
              <a:off x="792000" y="3240088"/>
              <a:ext cx="73930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itchFamily="18" charset="0"/>
                </a:rPr>
                <a:t>b </a:t>
              </a:r>
              <a:r>
                <a:rPr lang="en-US" altLang="ja-JP" sz="2000" dirty="0"/>
                <a:t>= </a:t>
              </a:r>
              <a:r>
                <a:rPr lang="en-US" altLang="ja-JP" sz="2000" dirty="0" smtClean="0"/>
                <a:t>0</a:t>
              </a:r>
              <a:endParaRPr lang="en-US" altLang="ja-JP" sz="2000" dirty="0"/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792000" y="2829150"/>
            <a:ext cx="3436745" cy="3117591"/>
            <a:chOff x="792000" y="2772000"/>
            <a:chExt cx="3436745" cy="3117591"/>
          </a:xfrm>
        </p:grpSpPr>
        <p:pic>
          <p:nvPicPr>
            <p:cNvPr id="164875" name="Picture 11" descr="C:\Documents and Settings\wada\デスクトップ\粒子コード\3D-BPCA\Initial\povanime.result-133_00_001.png"/>
            <p:cNvPicPr>
              <a:picLocks noChangeAspect="1" noChangeArrowheads="1"/>
            </p:cNvPicPr>
            <p:nvPr/>
          </p:nvPicPr>
          <p:blipFill>
            <a:blip r:embed="rId5" cstate="print"/>
            <a:srcRect l="14764" r="14764" b="14764"/>
            <a:stretch>
              <a:fillRect/>
            </a:stretch>
          </p:blipFill>
          <p:spPr bwMode="auto">
            <a:xfrm>
              <a:off x="792000" y="2772000"/>
              <a:ext cx="3436745" cy="3117591"/>
            </a:xfrm>
            <a:prstGeom prst="rect">
              <a:avLst/>
            </a:prstGeom>
            <a:noFill/>
          </p:spPr>
        </p:pic>
        <p:sp>
          <p:nvSpPr>
            <p:cNvPr id="73" name="Text Box 110"/>
            <p:cNvSpPr txBox="1">
              <a:spLocks noChangeArrowheads="1"/>
            </p:cNvSpPr>
            <p:nvPr/>
          </p:nvSpPr>
          <p:spPr bwMode="auto">
            <a:xfrm>
              <a:off x="792000" y="3240000"/>
              <a:ext cx="10951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itchFamily="18" charset="0"/>
                </a:rPr>
                <a:t>b </a:t>
              </a:r>
              <a:r>
                <a:rPr lang="en-US" altLang="ja-JP" sz="2000" dirty="0"/>
                <a:t>= </a:t>
              </a:r>
              <a:r>
                <a:rPr lang="en-US" altLang="ja-JP" sz="2000" dirty="0" smtClean="0"/>
                <a:t>0.69</a:t>
              </a:r>
              <a:endParaRPr lang="en-US" altLang="ja-JP" sz="2000" dirty="0"/>
            </a:p>
          </p:txBody>
        </p:sp>
      </p:grpSp>
      <p:grpSp>
        <p:nvGrpSpPr>
          <p:cNvPr id="84" name="グループ化 83"/>
          <p:cNvGrpSpPr/>
          <p:nvPr/>
        </p:nvGrpSpPr>
        <p:grpSpPr>
          <a:xfrm>
            <a:off x="792000" y="2829150"/>
            <a:ext cx="3436748" cy="3117621"/>
            <a:chOff x="792000" y="2772000"/>
            <a:chExt cx="3436748" cy="3117621"/>
          </a:xfrm>
        </p:grpSpPr>
        <p:pic>
          <p:nvPicPr>
            <p:cNvPr id="164877" name="Picture 13" descr="C:\Documents and Settings\wada\デスクトップ\粒子コード\3D-BPCA\Initial\povanime.result-136_00_001.png"/>
            <p:cNvPicPr>
              <a:picLocks noChangeAspect="1" noChangeArrowheads="1"/>
            </p:cNvPicPr>
            <p:nvPr/>
          </p:nvPicPr>
          <p:blipFill>
            <a:blip r:embed="rId6" cstate="print"/>
            <a:srcRect l="14764" r="14764" b="14764"/>
            <a:stretch>
              <a:fillRect/>
            </a:stretch>
          </p:blipFill>
          <p:spPr bwMode="auto">
            <a:xfrm>
              <a:off x="792000" y="2772000"/>
              <a:ext cx="3436748" cy="3117621"/>
            </a:xfrm>
            <a:prstGeom prst="rect">
              <a:avLst/>
            </a:prstGeom>
            <a:noFill/>
          </p:spPr>
        </p:pic>
        <p:sp>
          <p:nvSpPr>
            <p:cNvPr id="75" name="Text Box 110"/>
            <p:cNvSpPr txBox="1">
              <a:spLocks noChangeArrowheads="1"/>
            </p:cNvSpPr>
            <p:nvPr/>
          </p:nvSpPr>
          <p:spPr bwMode="auto">
            <a:xfrm>
              <a:off x="792000" y="3240000"/>
              <a:ext cx="73930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itchFamily="18" charset="0"/>
                </a:rPr>
                <a:t>b </a:t>
              </a:r>
              <a:r>
                <a:rPr lang="en-US" altLang="ja-JP" sz="2000" dirty="0"/>
                <a:t>= </a:t>
              </a:r>
              <a:r>
                <a:rPr lang="en-US" altLang="ja-JP" sz="2000" dirty="0" smtClean="0"/>
                <a:t>1</a:t>
              </a:r>
              <a:endParaRPr lang="en-US" altLang="ja-JP" sz="2000" dirty="0"/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4860000" y="2829150"/>
            <a:ext cx="3436801" cy="3117614"/>
            <a:chOff x="4860000" y="2772000"/>
            <a:chExt cx="3436801" cy="3117614"/>
          </a:xfrm>
        </p:grpSpPr>
        <p:pic>
          <p:nvPicPr>
            <p:cNvPr id="164876" name="Picture 12" descr="C:\Documents and Settings\wada\デスクトップ\粒子コード\3D-BPCA\Initial\povanime.result-151_00_001.png"/>
            <p:cNvPicPr>
              <a:picLocks noChangeAspect="1" noChangeArrowheads="1"/>
            </p:cNvPicPr>
            <p:nvPr/>
          </p:nvPicPr>
          <p:blipFill>
            <a:blip r:embed="rId7" cstate="print"/>
            <a:srcRect l="14764" r="14764" b="14764"/>
            <a:stretch>
              <a:fillRect/>
            </a:stretch>
          </p:blipFill>
          <p:spPr bwMode="auto">
            <a:xfrm>
              <a:off x="4860000" y="2772000"/>
              <a:ext cx="3436801" cy="3117614"/>
            </a:xfrm>
            <a:prstGeom prst="rect">
              <a:avLst/>
            </a:prstGeom>
            <a:noFill/>
          </p:spPr>
        </p:pic>
        <p:sp>
          <p:nvSpPr>
            <p:cNvPr id="72" name="Text Box 110"/>
            <p:cNvSpPr txBox="1">
              <a:spLocks noChangeArrowheads="1"/>
            </p:cNvSpPr>
            <p:nvPr/>
          </p:nvSpPr>
          <p:spPr bwMode="auto">
            <a:xfrm>
              <a:off x="4860000" y="3240000"/>
              <a:ext cx="10951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itchFamily="18" charset="0"/>
                </a:rPr>
                <a:t>b </a:t>
              </a:r>
              <a:r>
                <a:rPr lang="en-US" altLang="ja-JP" sz="2000" dirty="0"/>
                <a:t>= </a:t>
              </a:r>
              <a:r>
                <a:rPr lang="en-US" altLang="ja-JP" sz="2000" dirty="0" smtClean="0"/>
                <a:t>0.69</a:t>
              </a:r>
              <a:endParaRPr lang="en-US" altLang="ja-JP" sz="2000" dirty="0"/>
            </a:p>
          </p:txBody>
        </p:sp>
      </p:grpSp>
      <p:grpSp>
        <p:nvGrpSpPr>
          <p:cNvPr id="86" name="グループ化 85"/>
          <p:cNvGrpSpPr/>
          <p:nvPr/>
        </p:nvGrpSpPr>
        <p:grpSpPr>
          <a:xfrm>
            <a:off x="4860000" y="2829150"/>
            <a:ext cx="3436858" cy="3117582"/>
            <a:chOff x="4860000" y="2772000"/>
            <a:chExt cx="3436858" cy="3117582"/>
          </a:xfrm>
        </p:grpSpPr>
        <p:pic>
          <p:nvPicPr>
            <p:cNvPr id="164874" name="Picture 10" descr="C:\Documents and Settings\wada\デスクトップ\粒子コード\3D-BPCA\Initial\povanime.result-154_00_001.png"/>
            <p:cNvPicPr>
              <a:picLocks noChangeAspect="1" noChangeArrowheads="1"/>
            </p:cNvPicPr>
            <p:nvPr/>
          </p:nvPicPr>
          <p:blipFill>
            <a:blip r:embed="rId8" cstate="print"/>
            <a:srcRect l="14764" r="14764" b="14764"/>
            <a:stretch>
              <a:fillRect/>
            </a:stretch>
          </p:blipFill>
          <p:spPr bwMode="auto">
            <a:xfrm>
              <a:off x="4860000" y="2772000"/>
              <a:ext cx="3436858" cy="3117582"/>
            </a:xfrm>
            <a:prstGeom prst="rect">
              <a:avLst/>
            </a:prstGeom>
            <a:noFill/>
          </p:spPr>
        </p:pic>
        <p:sp>
          <p:nvSpPr>
            <p:cNvPr id="74" name="Text Box 110"/>
            <p:cNvSpPr txBox="1">
              <a:spLocks noChangeArrowheads="1"/>
            </p:cNvSpPr>
            <p:nvPr/>
          </p:nvSpPr>
          <p:spPr bwMode="auto">
            <a:xfrm>
              <a:off x="4860000" y="3240000"/>
              <a:ext cx="73930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latin typeface="Times New Roman" pitchFamily="18" charset="0"/>
                </a:rPr>
                <a:t>b </a:t>
              </a:r>
              <a:r>
                <a:rPr lang="en-US" altLang="ja-JP" sz="2000" dirty="0"/>
                <a:t>= </a:t>
              </a:r>
              <a:r>
                <a:rPr lang="en-US" altLang="ja-JP" sz="2000" dirty="0" smtClean="0"/>
                <a:t>1</a:t>
              </a:r>
              <a:endParaRPr lang="en-US" altLang="ja-JP" sz="2000" dirty="0"/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4860000" y="2829150"/>
            <a:ext cx="266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2000:128000 (= 1:64)</a:t>
            </a:r>
            <a:endParaRPr kumimoji="1" lang="ja-JP" altLang="en-US" sz="2000" b="1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92000" y="2829150"/>
            <a:ext cx="25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2000:32000 (= 1:16)</a:t>
            </a:r>
            <a:endParaRPr kumimoji="1" lang="ja-JP" altLang="en-US" sz="2000" b="1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390775" y="1628775"/>
            <a:ext cx="6064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1 : 64  </a:t>
            </a:r>
            <a:r>
              <a:rPr lang="en-US" altLang="ja-JP" sz="2000" dirty="0" smtClean="0"/>
              <a:t>(  </a:t>
            </a:r>
            <a:r>
              <a:rPr lang="en-US" altLang="ja-JP" sz="2000" dirty="0" smtClean="0">
                <a:solidFill>
                  <a:srgbClr val="FFFF99"/>
                </a:solidFill>
              </a:rPr>
              <a:t>500</a:t>
            </a:r>
            <a:r>
              <a:rPr lang="en-US" altLang="ja-JP" sz="2000" dirty="0" smtClean="0"/>
              <a:t>:</a:t>
            </a:r>
            <a:r>
              <a:rPr lang="en-US" altLang="ja-JP" sz="2000" dirty="0" smtClean="0">
                <a:solidFill>
                  <a:srgbClr val="66FF99"/>
                </a:solidFill>
              </a:rPr>
              <a:t>32000</a:t>
            </a:r>
            <a:r>
              <a:rPr lang="en-US" altLang="ja-JP" sz="2000" dirty="0" smtClean="0"/>
              <a:t>,  </a:t>
            </a:r>
            <a:r>
              <a:rPr lang="en-US" altLang="ja-JP" sz="2000" dirty="0" smtClean="0">
                <a:solidFill>
                  <a:srgbClr val="FFFF99"/>
                </a:solidFill>
              </a:rPr>
              <a:t>2000</a:t>
            </a:r>
            <a:r>
              <a:rPr lang="en-US" altLang="ja-JP" sz="2000" dirty="0" smtClean="0"/>
              <a:t>:</a:t>
            </a:r>
            <a:r>
              <a:rPr lang="en-US" altLang="ja-JP" sz="2000" dirty="0" smtClean="0">
                <a:solidFill>
                  <a:srgbClr val="66FF99"/>
                </a:solidFill>
              </a:rPr>
              <a:t>128000</a:t>
            </a:r>
            <a:r>
              <a:rPr lang="en-US" altLang="ja-JP" sz="2000" dirty="0" smtClean="0"/>
              <a:t>,  </a:t>
            </a:r>
            <a:r>
              <a:rPr lang="en-US" altLang="ja-JP" sz="2000" dirty="0" smtClean="0">
                <a:solidFill>
                  <a:srgbClr val="FFFF99"/>
                </a:solidFill>
              </a:rPr>
              <a:t>8000</a:t>
            </a:r>
            <a:r>
              <a:rPr lang="en-US" altLang="ja-JP" sz="2000" dirty="0" smtClean="0"/>
              <a:t>:</a:t>
            </a:r>
            <a:r>
              <a:rPr lang="en-US" altLang="ja-JP" sz="2000" dirty="0" smtClean="0">
                <a:solidFill>
                  <a:srgbClr val="66FF99"/>
                </a:solidFill>
              </a:rPr>
              <a:t>512000</a:t>
            </a:r>
            <a:r>
              <a:rPr lang="en-US" altLang="ja-JP" sz="2000" dirty="0" smtClean="0"/>
              <a:t>)</a:t>
            </a:r>
            <a:endParaRPr kumimoji="1" lang="ja-JP" altLang="en-US" sz="2000" dirty="0"/>
          </a:p>
        </p:txBody>
      </p:sp>
      <p:grpSp>
        <p:nvGrpSpPr>
          <p:cNvPr id="92" name="グループ化 91"/>
          <p:cNvGrpSpPr/>
          <p:nvPr/>
        </p:nvGrpSpPr>
        <p:grpSpPr>
          <a:xfrm>
            <a:off x="3809999" y="3638550"/>
            <a:ext cx="330201" cy="774700"/>
            <a:chOff x="4371974" y="3790950"/>
            <a:chExt cx="330201" cy="774700"/>
          </a:xfrm>
        </p:grpSpPr>
        <p:sp>
          <p:nvSpPr>
            <p:cNvPr id="85114" name="AutoShape 122"/>
            <p:cNvSpPr>
              <a:spLocks noChangeArrowheads="1"/>
            </p:cNvSpPr>
            <p:nvPr/>
          </p:nvSpPr>
          <p:spPr bwMode="auto">
            <a:xfrm>
              <a:off x="4371974" y="3790950"/>
              <a:ext cx="330200" cy="260350"/>
            </a:xfrm>
            <a:prstGeom prst="downArrow">
              <a:avLst>
                <a:gd name="adj1" fmla="val 50000"/>
                <a:gd name="adj2" fmla="val 390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88" name="AutoShape 122"/>
            <p:cNvSpPr>
              <a:spLocks noChangeArrowheads="1"/>
            </p:cNvSpPr>
            <p:nvPr/>
          </p:nvSpPr>
          <p:spPr bwMode="auto">
            <a:xfrm rot="10800000">
              <a:off x="4371975" y="4305300"/>
              <a:ext cx="330200" cy="260350"/>
            </a:xfrm>
            <a:prstGeom prst="downArrow">
              <a:avLst>
                <a:gd name="adj1" fmla="val 50000"/>
                <a:gd name="adj2" fmla="val 390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7962899" y="3638550"/>
            <a:ext cx="330201" cy="774700"/>
            <a:chOff x="7791449" y="3800475"/>
            <a:chExt cx="330201" cy="774700"/>
          </a:xfrm>
        </p:grpSpPr>
        <p:sp>
          <p:nvSpPr>
            <p:cNvPr id="89" name="AutoShape 122"/>
            <p:cNvSpPr>
              <a:spLocks noChangeArrowheads="1"/>
            </p:cNvSpPr>
            <p:nvPr/>
          </p:nvSpPr>
          <p:spPr bwMode="auto">
            <a:xfrm>
              <a:off x="7791449" y="3800475"/>
              <a:ext cx="330200" cy="260350"/>
            </a:xfrm>
            <a:prstGeom prst="downArrow">
              <a:avLst>
                <a:gd name="adj1" fmla="val 50000"/>
                <a:gd name="adj2" fmla="val 390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90" name="AutoShape 122"/>
            <p:cNvSpPr>
              <a:spLocks noChangeArrowheads="1"/>
            </p:cNvSpPr>
            <p:nvPr/>
          </p:nvSpPr>
          <p:spPr bwMode="auto">
            <a:xfrm rot="10800000">
              <a:off x="7791450" y="4314825"/>
              <a:ext cx="330200" cy="260350"/>
            </a:xfrm>
            <a:prstGeom prst="downArrow">
              <a:avLst>
                <a:gd name="adj1" fmla="val 50000"/>
                <a:gd name="adj2" fmla="val 3906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7" name="Picture 3" descr="C:\cygwin\home\wada\3DBPCA\massratio\structure-151\material-002\xicrit-004\povanime.result-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9645" y="1457325"/>
            <a:ext cx="4145280" cy="3108960"/>
          </a:xfrm>
          <a:prstGeom prst="rect">
            <a:avLst/>
          </a:prstGeom>
          <a:noFill/>
        </p:spPr>
      </p:pic>
      <p:pic>
        <p:nvPicPr>
          <p:cNvPr id="195588" name="Picture 4" descr="C:\cygwin\home\wada\3DBPCA\structure-007\material-002\xicrit-004\povanime.result-1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851397"/>
            <a:ext cx="2438400" cy="1828800"/>
          </a:xfrm>
          <a:prstGeom prst="rect">
            <a:avLst/>
          </a:prstGeom>
          <a:noFill/>
        </p:spPr>
      </p:pic>
      <p:pic>
        <p:nvPicPr>
          <p:cNvPr id="195586" name="Picture 2" descr="C:\cygwin\home\wada\3DBPCA\massratio\structure-146\material-002\xicrit-004\povanime.result-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" y="1457325"/>
            <a:ext cx="4145280" cy="3108960"/>
          </a:xfrm>
          <a:prstGeom prst="rect">
            <a:avLst/>
          </a:prstGeom>
          <a:noFill/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779645" y="1457325"/>
            <a:ext cx="10951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latin typeface="Times New Roman" pitchFamily="18" charset="0"/>
              </a:rPr>
              <a:t>b </a:t>
            </a:r>
            <a:r>
              <a:rPr lang="en-US" altLang="ja-JP" sz="2000" dirty="0"/>
              <a:t>= </a:t>
            </a:r>
            <a:r>
              <a:rPr lang="en-US" altLang="ja-JP" sz="2000" dirty="0" smtClean="0"/>
              <a:t>0.69</a:t>
            </a:r>
            <a:endParaRPr lang="en-US" altLang="ja-JP" sz="2000" dirty="0"/>
          </a:p>
        </p:txBody>
      </p:sp>
      <p:pic>
        <p:nvPicPr>
          <p:cNvPr id="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61818" y="879472"/>
            <a:ext cx="27879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ice</a:t>
            </a:r>
            <a:r>
              <a:rPr lang="en-US" altLang="ja-JP" dirty="0"/>
              <a:t>, </a:t>
            </a:r>
            <a:r>
              <a:rPr lang="en-US" altLang="ja-JP" i="1" dirty="0" err="1" smtClean="0">
                <a:latin typeface="Times New Roman" pitchFamily="18" charset="0"/>
                <a:cs typeface="Arial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  <a:cs typeface="Arial" charset="0"/>
              </a:rPr>
              <a:t>coll</a:t>
            </a:r>
            <a:r>
              <a:rPr lang="en-US" altLang="ja-JP" baseline="-25000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altLang="ja-JP" dirty="0">
                <a:latin typeface="Times New Roman" pitchFamily="18" charset="0"/>
                <a:cs typeface="Arial" charset="0"/>
              </a:rPr>
              <a:t>= </a:t>
            </a:r>
            <a:r>
              <a:rPr lang="en-US" altLang="ja-JP" dirty="0" smtClean="0">
                <a:latin typeface="Times New Roman" pitchFamily="18" charset="0"/>
                <a:cs typeface="Arial" charset="0"/>
              </a:rPr>
              <a:t>52 </a:t>
            </a:r>
            <a:r>
              <a:rPr lang="en-US" altLang="ja-JP" dirty="0">
                <a:latin typeface="Times New Roman" pitchFamily="18" charset="0"/>
                <a:cs typeface="Arial" charset="0"/>
              </a:rPr>
              <a:t>m/s 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155575" y="115888"/>
            <a:ext cx="4806950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2088" y="139700"/>
            <a:ext cx="45894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</a:rPr>
              <a:t>Examples of simulations</a:t>
            </a:r>
            <a:endParaRPr lang="en-US" altLang="ja-JP" sz="32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98751" y="4851397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dirty="0" smtClean="0"/>
              <a:t>8000 : 8000</a:t>
            </a:r>
            <a:endParaRPr lang="en-US" altLang="ja-JP" sz="18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37493" y="898522"/>
            <a:ext cx="40350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2000 : 128000 (= 1 : 64)</a:t>
            </a:r>
            <a:endParaRPr lang="en-US" altLang="ja-JP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195589" name="Picture 5" descr="C:\cygwin\home\wada\3DBPCA\structure-059\material-002\xicrit-004\povanime.result-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7775" y="4851397"/>
            <a:ext cx="2438400" cy="1828800"/>
          </a:xfrm>
          <a:prstGeom prst="rect">
            <a:avLst/>
          </a:prstGeom>
          <a:noFill/>
        </p:spPr>
      </p:pic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057775" y="5252808"/>
            <a:ext cx="9156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 dirty="0">
                <a:latin typeface="Times New Roman" pitchFamily="18" charset="0"/>
              </a:rPr>
              <a:t>b </a:t>
            </a:r>
            <a:r>
              <a:rPr lang="en-US" altLang="ja-JP" sz="1600" dirty="0"/>
              <a:t>= </a:t>
            </a:r>
            <a:r>
              <a:rPr lang="en-US" altLang="ja-JP" sz="1600" dirty="0" smtClean="0"/>
              <a:t>0.69</a:t>
            </a:r>
            <a:endParaRPr lang="en-US" altLang="ja-JP" sz="1600" dirty="0"/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352425" y="1457325"/>
            <a:ext cx="7393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 dirty="0">
                <a:latin typeface="Times New Roman" pitchFamily="18" charset="0"/>
              </a:rPr>
              <a:t>b </a:t>
            </a:r>
            <a:r>
              <a:rPr lang="en-US" altLang="ja-JP" sz="2000" dirty="0"/>
              <a:t>=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581025" y="5252808"/>
            <a:ext cx="6303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i="1" dirty="0">
                <a:latin typeface="Times New Roman" pitchFamily="18" charset="0"/>
              </a:rPr>
              <a:t>b </a:t>
            </a:r>
            <a:r>
              <a:rPr lang="en-US" altLang="ja-JP" sz="1600" dirty="0"/>
              <a:t>= </a:t>
            </a:r>
            <a:r>
              <a:rPr lang="en-US" altLang="ja-JP" sz="1600" dirty="0" smtClean="0"/>
              <a:t>0</a:t>
            </a:r>
            <a:endParaRPr lang="en-US" altLang="ja-JP" sz="1600" dirty="0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575501" y="4851397"/>
            <a:ext cx="1402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dirty="0" smtClean="0"/>
              <a:t>8000 : 8000</a:t>
            </a:r>
            <a:endParaRPr lang="en-US" altLang="ja-JP" sz="18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19750" y="4019550"/>
            <a:ext cx="327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effectively </a:t>
            </a:r>
            <a:r>
              <a:rPr lang="en-US" altLang="ja-JP" dirty="0" smtClean="0"/>
              <a:t>c</a:t>
            </a:r>
            <a:r>
              <a:rPr kumimoji="1" lang="en-US" altLang="ja-JP" dirty="0" smtClean="0"/>
              <a:t>aptured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0521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10</a:t>
            </a:r>
            <a:endParaRPr lang="en-US" altLang="ja-JP" sz="1800" b="1" dirty="0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33674" y="57054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-1</a:t>
            </a:r>
            <a:endParaRPr lang="en-US" altLang="ja-JP" sz="1800" b="1" dirty="0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12374" y="138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/>
              <a:t>1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10618" y="35814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0</a:t>
            </a:r>
            <a:endParaRPr lang="en-US" altLang="ja-JP" sz="1800" b="1" dirty="0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151063" y="6092825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</a:rPr>
              <a:t>coll</a:t>
            </a:r>
            <a:r>
              <a:rPr lang="en-US" altLang="ja-JP" dirty="0" smtClean="0"/>
              <a:t> </a:t>
            </a:r>
            <a:r>
              <a:rPr lang="en-US" altLang="ja-JP" dirty="0"/>
              <a:t>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689350" y="225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(ice)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3471862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Growth </a:t>
            </a:r>
            <a:r>
              <a:rPr lang="en-US" altLang="ja-JP" sz="3200" dirty="0" smtClean="0">
                <a:solidFill>
                  <a:schemeClr val="bg1"/>
                </a:solidFill>
              </a:rPr>
              <a:t>efficiency</a:t>
            </a:r>
            <a:endParaRPr lang="en-US" altLang="ja-JP" sz="3200" i="1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456238" y="925513"/>
            <a:ext cx="3652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target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proj</a:t>
            </a:r>
            <a:endParaRPr lang="en-US" altLang="ja-JP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5929313" y="1928019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&gt;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121900" name="Text Box 44"/>
          <p:cNvSpPr txBox="1">
            <a:spLocks noChangeArrowheads="1"/>
          </p:cNvSpPr>
          <p:nvPr/>
        </p:nvSpPr>
        <p:spPr bwMode="auto">
          <a:xfrm>
            <a:off x="5929313" y="2341563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&lt;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463675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sp>
        <p:nvSpPr>
          <p:cNvPr id="121902" name="AutoShape 46"/>
          <p:cNvSpPr>
            <a:spLocks/>
          </p:cNvSpPr>
          <p:nvPr/>
        </p:nvSpPr>
        <p:spPr bwMode="auto">
          <a:xfrm>
            <a:off x="5791201" y="2011364"/>
            <a:ext cx="70998" cy="703262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903" name="Text Box 47"/>
          <p:cNvSpPr txBox="1">
            <a:spLocks noChangeArrowheads="1"/>
          </p:cNvSpPr>
          <p:nvPr/>
        </p:nvSpPr>
        <p:spPr bwMode="auto">
          <a:xfrm>
            <a:off x="7185025" y="1928019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gain</a:t>
            </a:r>
            <a:endParaRPr lang="en-US" altLang="ja-JP" sz="2000" dirty="0"/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185025" y="2341563"/>
            <a:ext cx="132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loss</a:t>
            </a:r>
            <a:endParaRPr lang="en-US" altLang="ja-JP" sz="2000" dirty="0"/>
          </a:p>
        </p:txBody>
      </p:sp>
      <p:sp>
        <p:nvSpPr>
          <p:cNvPr id="121905" name="Line 49"/>
          <p:cNvSpPr>
            <a:spLocks noChangeShapeType="1"/>
          </p:cNvSpPr>
          <p:nvPr/>
        </p:nvSpPr>
        <p:spPr bwMode="auto">
          <a:xfrm>
            <a:off x="6740525" y="2128074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1906" name="Line 50"/>
          <p:cNvSpPr>
            <a:spLocks noChangeShapeType="1"/>
          </p:cNvSpPr>
          <p:nvPr/>
        </p:nvSpPr>
        <p:spPr bwMode="auto">
          <a:xfrm>
            <a:off x="6740525" y="2541618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 rot="16200000">
            <a:off x="-1558740" y="3508644"/>
            <a:ext cx="3822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latin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</a:rPr>
              <a:t> = (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b="1" dirty="0" smtClean="0"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b="1" dirty="0" smtClean="0"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proj</a:t>
            </a:r>
            <a:endParaRPr lang="en-US" altLang="ja-JP" b="1" baseline="-25000" dirty="0">
              <a:latin typeface="Times New Roman" pitchFamily="18" charset="0"/>
            </a:endParaRPr>
          </a:p>
        </p:txBody>
      </p:sp>
      <p:pic>
        <p:nvPicPr>
          <p:cNvPr id="191489" name="Picture 1" descr="C:\Documents and Settings\wada\デスクトップ\粒子コード\3D-BPCA\analysis\growth_bimp_rc\growth.3D.BPCA.massratio.logmean.rc.withhide.wada.eq.a.presen.1.2.png"/>
          <p:cNvPicPr>
            <a:picLocks noChangeAspect="1" noChangeArrowheads="1"/>
          </p:cNvPicPr>
          <p:nvPr/>
        </p:nvPicPr>
        <p:blipFill>
          <a:blip r:embed="rId3" cstate="print"/>
          <a:srcRect l="19734" t="13725" r="13360" b="34543"/>
          <a:stretch>
            <a:fillRect/>
          </a:stretch>
        </p:blipFill>
        <p:spPr bwMode="auto">
          <a:xfrm>
            <a:off x="864000" y="1548000"/>
            <a:ext cx="4437648" cy="4440599"/>
          </a:xfrm>
          <a:prstGeom prst="rect">
            <a:avLst/>
          </a:prstGeom>
          <a:noFill/>
        </p:spPr>
      </p:pic>
      <p:sp>
        <p:nvSpPr>
          <p:cNvPr id="40" name="テキスト ボックス 39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0521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10</a:t>
            </a:r>
            <a:endParaRPr lang="en-US" altLang="ja-JP" sz="1800" b="1" dirty="0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33674" y="57054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-1</a:t>
            </a:r>
            <a:endParaRPr lang="en-US" altLang="ja-JP" sz="1800" b="1" dirty="0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12374" y="138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/>
              <a:t>1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10618" y="35814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0</a:t>
            </a:r>
            <a:endParaRPr lang="en-US" altLang="ja-JP" sz="1800" b="1" dirty="0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151063" y="6092825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</a:rPr>
              <a:t>coll</a:t>
            </a:r>
            <a:r>
              <a:rPr lang="en-US" altLang="ja-JP" dirty="0" smtClean="0"/>
              <a:t> </a:t>
            </a:r>
            <a:r>
              <a:rPr lang="en-US" altLang="ja-JP" dirty="0"/>
              <a:t>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689350" y="225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(ice)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3471862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Growth </a:t>
            </a:r>
            <a:r>
              <a:rPr lang="en-US" altLang="ja-JP" sz="3200" dirty="0" smtClean="0">
                <a:solidFill>
                  <a:schemeClr val="bg1"/>
                </a:solidFill>
              </a:rPr>
              <a:t>efficiency</a:t>
            </a:r>
            <a:endParaRPr lang="en-US" altLang="ja-JP" sz="3200" i="1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456238" y="925513"/>
            <a:ext cx="3652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target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proj</a:t>
            </a:r>
            <a:endParaRPr lang="en-US" altLang="ja-JP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463675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 rot="16200000">
            <a:off x="-1558740" y="3508644"/>
            <a:ext cx="3822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latin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</a:rPr>
              <a:t> = (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b="1" dirty="0" smtClean="0"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b="1" dirty="0" smtClean="0"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proj</a:t>
            </a:r>
            <a:endParaRPr lang="en-US" altLang="ja-JP" b="1" baseline="-25000" dirty="0">
              <a:latin typeface="Times New Roman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864000" y="1548000"/>
            <a:ext cx="4420873" cy="4423681"/>
            <a:chOff x="864000" y="1548000"/>
            <a:chExt cx="4420873" cy="4423681"/>
          </a:xfrm>
        </p:grpSpPr>
        <p:pic>
          <p:nvPicPr>
            <p:cNvPr id="196610" name="Picture 2" descr="C:\Documents and Settings\wada\デスクトップ\粒子コード\3D-BPCA\analysis\growth_bimp_rc\growth.3D.BPCA.massratio.logmean.rc.withhide.wada.eq.a.presen.1.1.png"/>
            <p:cNvPicPr>
              <a:picLocks noChangeAspect="1" noChangeArrowheads="1"/>
            </p:cNvPicPr>
            <p:nvPr/>
          </p:nvPicPr>
          <p:blipFill>
            <a:blip r:embed="rId3" cstate="print"/>
            <a:srcRect l="19734" t="13710" r="13341" b="34543"/>
            <a:stretch>
              <a:fillRect/>
            </a:stretch>
          </p:blipFill>
          <p:spPr bwMode="auto">
            <a:xfrm>
              <a:off x="864000" y="1548000"/>
              <a:ext cx="4420873" cy="4423681"/>
            </a:xfrm>
            <a:prstGeom prst="rect">
              <a:avLst/>
            </a:prstGeom>
            <a:noFill/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885825" y="4295775"/>
              <a:ext cx="2499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2000 </a:t>
              </a:r>
              <a:r>
                <a:rPr kumimoji="1" lang="en-US" altLang="ja-JP" sz="18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:   32000 = 1 : 16</a:t>
              </a:r>
              <a:endParaRPr kumimoji="1" lang="ja-JP" altLang="en-US" sz="18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5929313" y="1928019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&gt;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5929313" y="2341563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&lt;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45" name="AutoShape 46"/>
          <p:cNvSpPr>
            <a:spLocks/>
          </p:cNvSpPr>
          <p:nvPr/>
        </p:nvSpPr>
        <p:spPr bwMode="auto">
          <a:xfrm>
            <a:off x="5791201" y="2011364"/>
            <a:ext cx="70998" cy="703262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7185025" y="1928019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gain</a:t>
            </a:r>
            <a:endParaRPr lang="en-US" altLang="ja-JP" sz="2000" dirty="0"/>
          </a:p>
        </p:txBody>
      </p:sp>
      <p:sp>
        <p:nvSpPr>
          <p:cNvPr id="47" name="Text Box 48"/>
          <p:cNvSpPr txBox="1">
            <a:spLocks noChangeArrowheads="1"/>
          </p:cNvSpPr>
          <p:nvPr/>
        </p:nvSpPr>
        <p:spPr bwMode="auto">
          <a:xfrm>
            <a:off x="7185025" y="2341563"/>
            <a:ext cx="132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loss</a:t>
            </a:r>
            <a:endParaRPr lang="en-US" altLang="ja-JP" sz="2000" dirty="0"/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>
            <a:off x="6740525" y="2128074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9" name="Line 50"/>
          <p:cNvSpPr>
            <a:spLocks noChangeShapeType="1"/>
          </p:cNvSpPr>
          <p:nvPr/>
        </p:nvSpPr>
        <p:spPr bwMode="auto">
          <a:xfrm>
            <a:off x="6740525" y="2541618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 advTm="1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0521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10</a:t>
            </a:r>
            <a:endParaRPr lang="en-US" altLang="ja-JP" sz="1800" b="1" dirty="0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33674" y="57054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-1</a:t>
            </a:r>
            <a:endParaRPr lang="en-US" altLang="ja-JP" sz="1800" b="1" dirty="0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12374" y="138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/>
              <a:t>1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10618" y="35814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0</a:t>
            </a:r>
            <a:endParaRPr lang="en-US" altLang="ja-JP" sz="1800" b="1" dirty="0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151063" y="6092825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</a:rPr>
              <a:t>coll</a:t>
            </a:r>
            <a:r>
              <a:rPr lang="en-US" altLang="ja-JP" dirty="0" smtClean="0"/>
              <a:t> </a:t>
            </a:r>
            <a:r>
              <a:rPr lang="en-US" altLang="ja-JP" dirty="0"/>
              <a:t>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689350" y="225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(ice)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3471862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Growth </a:t>
            </a:r>
            <a:r>
              <a:rPr lang="en-US" altLang="ja-JP" sz="3200" dirty="0" smtClean="0">
                <a:solidFill>
                  <a:schemeClr val="bg1"/>
                </a:solidFill>
              </a:rPr>
              <a:t>efficiency</a:t>
            </a:r>
            <a:endParaRPr lang="en-US" altLang="ja-JP" sz="3200" i="1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456238" y="925513"/>
            <a:ext cx="3652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target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proj</a:t>
            </a:r>
            <a:endParaRPr lang="en-US" altLang="ja-JP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463675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 rot="16200000">
            <a:off x="-1558740" y="3508644"/>
            <a:ext cx="3822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latin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</a:rPr>
              <a:t> = (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b="1" dirty="0" smtClean="0"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b="1" dirty="0" smtClean="0"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proj</a:t>
            </a:r>
            <a:endParaRPr lang="en-US" altLang="ja-JP" b="1" baseline="-25000" dirty="0">
              <a:latin typeface="Times New Roman" pitchFamily="18" charset="0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865453" y="1548000"/>
            <a:ext cx="4420839" cy="4423681"/>
            <a:chOff x="865453" y="1548000"/>
            <a:chExt cx="4420839" cy="4423681"/>
          </a:xfrm>
        </p:grpSpPr>
        <p:pic>
          <p:nvPicPr>
            <p:cNvPr id="27" name="Picture 3" descr="C:\Documents and Settings\wada\デスクトップ\粒子コード\3D-BPCA\analysis\growth_bimp_rc\growth.3D.BPCA.massratio.logmean.rc.withhide.wada.eq.a.presen.1.png"/>
            <p:cNvPicPr>
              <a:picLocks noChangeAspect="1" noChangeArrowheads="1"/>
            </p:cNvPicPr>
            <p:nvPr/>
          </p:nvPicPr>
          <p:blipFill>
            <a:blip r:embed="rId3" cstate="print"/>
            <a:srcRect l="19734" t="13710" r="13341" b="34543"/>
            <a:stretch>
              <a:fillRect/>
            </a:stretch>
          </p:blipFill>
          <p:spPr bwMode="auto">
            <a:xfrm>
              <a:off x="865453" y="1548000"/>
              <a:ext cx="4420839" cy="4423681"/>
            </a:xfrm>
            <a:prstGeom prst="rect">
              <a:avLst/>
            </a:prstGeom>
            <a:noFill/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885825" y="4572000"/>
              <a:ext cx="2499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rgbClr val="00FFFF"/>
                  </a:solidFill>
                </a:rPr>
                <a:t>8000 </a:t>
              </a:r>
              <a:r>
                <a:rPr kumimoji="1" lang="en-US" altLang="ja-JP" sz="1800" dirty="0" smtClean="0">
                  <a:solidFill>
                    <a:srgbClr val="00FFFF"/>
                  </a:solidFill>
                </a:rPr>
                <a:t>: 128000 = 1 : 16</a:t>
              </a:r>
              <a:endParaRPr kumimoji="1" lang="ja-JP" altLang="en-US" sz="1800" dirty="0">
                <a:solidFill>
                  <a:srgbClr val="00FFFF"/>
                </a:solidFill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85825" y="429577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2000 </a:t>
            </a:r>
            <a:r>
              <a:rPr kumimoji="1"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  32000 = 1 : 16</a:t>
            </a:r>
            <a:endParaRPr kumimoji="1" lang="ja-JP" alt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535112" y="3028950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 size dependence</a:t>
            </a:r>
            <a:endParaRPr kumimoji="1" lang="ja-JP" altLang="en-US" sz="2400" dirty="0"/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5929313" y="1928019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&gt;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5929313" y="2341563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&lt;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37" name="AutoShape 46"/>
          <p:cNvSpPr>
            <a:spLocks/>
          </p:cNvSpPr>
          <p:nvPr/>
        </p:nvSpPr>
        <p:spPr bwMode="auto">
          <a:xfrm>
            <a:off x="5791201" y="2011364"/>
            <a:ext cx="70998" cy="703262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Text Box 47"/>
          <p:cNvSpPr txBox="1">
            <a:spLocks noChangeArrowheads="1"/>
          </p:cNvSpPr>
          <p:nvPr/>
        </p:nvSpPr>
        <p:spPr bwMode="auto">
          <a:xfrm>
            <a:off x="7185025" y="1928019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gain</a:t>
            </a:r>
            <a:endParaRPr lang="en-US" altLang="ja-JP" sz="2000" dirty="0"/>
          </a:p>
        </p:txBody>
      </p:sp>
      <p:sp>
        <p:nvSpPr>
          <p:cNvPr id="39" name="Text Box 48"/>
          <p:cNvSpPr txBox="1">
            <a:spLocks noChangeArrowheads="1"/>
          </p:cNvSpPr>
          <p:nvPr/>
        </p:nvSpPr>
        <p:spPr bwMode="auto">
          <a:xfrm>
            <a:off x="7185025" y="2341563"/>
            <a:ext cx="132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loss</a:t>
            </a:r>
            <a:endParaRPr lang="en-US" altLang="ja-JP" sz="2000" dirty="0"/>
          </a:p>
        </p:txBody>
      </p:sp>
      <p:sp>
        <p:nvSpPr>
          <p:cNvPr id="40" name="Line 49"/>
          <p:cNvSpPr>
            <a:spLocks noChangeShapeType="1"/>
          </p:cNvSpPr>
          <p:nvPr/>
        </p:nvSpPr>
        <p:spPr bwMode="auto">
          <a:xfrm>
            <a:off x="6740525" y="2128074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>
            <a:off x="6740525" y="2541618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0521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10</a:t>
            </a:r>
            <a:endParaRPr lang="en-US" altLang="ja-JP" sz="1800" b="1" dirty="0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33674" y="57054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-1</a:t>
            </a:r>
            <a:endParaRPr lang="en-US" altLang="ja-JP" sz="1800" b="1" dirty="0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12374" y="138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/>
              <a:t>1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10618" y="35814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0</a:t>
            </a:r>
            <a:endParaRPr lang="en-US" altLang="ja-JP" sz="1800" b="1" dirty="0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151063" y="6092825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</a:rPr>
              <a:t>coll</a:t>
            </a:r>
            <a:r>
              <a:rPr lang="en-US" altLang="ja-JP" dirty="0" smtClean="0"/>
              <a:t> </a:t>
            </a:r>
            <a:r>
              <a:rPr lang="en-US" altLang="ja-JP" dirty="0"/>
              <a:t>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689350" y="225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(ice)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3471862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Growth </a:t>
            </a:r>
            <a:r>
              <a:rPr lang="en-US" altLang="ja-JP" sz="3200" dirty="0" smtClean="0">
                <a:solidFill>
                  <a:schemeClr val="bg1"/>
                </a:solidFill>
              </a:rPr>
              <a:t>efficiency</a:t>
            </a:r>
            <a:endParaRPr lang="en-US" altLang="ja-JP" sz="3200" i="1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456238" y="925513"/>
            <a:ext cx="3652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target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proj</a:t>
            </a:r>
            <a:endParaRPr lang="en-US" altLang="ja-JP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463675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 rot="16200000">
            <a:off x="-1558740" y="3508644"/>
            <a:ext cx="3822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latin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</a:rPr>
              <a:t> = (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b="1" dirty="0" smtClean="0"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b="1" dirty="0" smtClean="0"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proj</a:t>
            </a:r>
            <a:endParaRPr lang="en-US" altLang="ja-JP" b="1" baseline="-25000" dirty="0">
              <a:latin typeface="Times New Roman" pitchFamily="18" charset="0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864000" y="1548000"/>
            <a:ext cx="4420873" cy="4423681"/>
            <a:chOff x="864000" y="1548000"/>
            <a:chExt cx="4420873" cy="4423681"/>
          </a:xfrm>
        </p:grpSpPr>
        <p:pic>
          <p:nvPicPr>
            <p:cNvPr id="197634" name="Picture 2" descr="C:\Documents and Settings\wada\デスクトップ\粒子コード\3D-BPCA\analysis\growth_bimp_rc\growth.3D.BPCA.massratio.logmean.rc.withhide.wada.eq.a.3.3.png"/>
            <p:cNvPicPr>
              <a:picLocks noChangeAspect="1" noChangeArrowheads="1"/>
            </p:cNvPicPr>
            <p:nvPr/>
          </p:nvPicPr>
          <p:blipFill>
            <a:blip r:embed="rId3" cstate="print"/>
            <a:srcRect l="19734" t="13710" r="13341" b="34543"/>
            <a:stretch>
              <a:fillRect/>
            </a:stretch>
          </p:blipFill>
          <p:spPr bwMode="auto">
            <a:xfrm>
              <a:off x="864000" y="1548000"/>
              <a:ext cx="4420873" cy="4423681"/>
            </a:xfrm>
            <a:prstGeom prst="rect">
              <a:avLst/>
            </a:prstGeom>
            <a:noFill/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885825" y="4991100"/>
              <a:ext cx="2499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rgbClr val="FF0000"/>
                  </a:solidFill>
                </a:rPr>
                <a:t>  500 </a:t>
              </a:r>
              <a:r>
                <a:rPr kumimoji="1" lang="en-US" altLang="ja-JP" sz="1800" dirty="0" smtClean="0">
                  <a:solidFill>
                    <a:srgbClr val="FF0000"/>
                  </a:solidFill>
                </a:rPr>
                <a:t>:   32000 = 1 : 64</a:t>
              </a:r>
              <a:endParaRPr kumimoji="1" lang="ja-JP" altLang="en-US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885825" y="45720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FFFF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00FFFF"/>
                </a:solidFill>
              </a:rPr>
              <a:t>: 128000 = 1 : 16</a:t>
            </a:r>
            <a:endParaRPr kumimoji="1" lang="ja-JP" altLang="en-US" sz="1800" dirty="0">
              <a:solidFill>
                <a:srgbClr val="00FF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85825" y="429577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2000 </a:t>
            </a:r>
            <a:r>
              <a:rPr kumimoji="1"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  32000 = 1 : 16</a:t>
            </a:r>
            <a:endParaRPr kumimoji="1" lang="ja-JP" alt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5929313" y="1928019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&gt;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5929313" y="2341563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&lt;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39" name="AutoShape 46"/>
          <p:cNvSpPr>
            <a:spLocks/>
          </p:cNvSpPr>
          <p:nvPr/>
        </p:nvSpPr>
        <p:spPr bwMode="auto">
          <a:xfrm>
            <a:off x="5791201" y="2011364"/>
            <a:ext cx="70998" cy="703262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Text Box 47"/>
          <p:cNvSpPr txBox="1">
            <a:spLocks noChangeArrowheads="1"/>
          </p:cNvSpPr>
          <p:nvPr/>
        </p:nvSpPr>
        <p:spPr bwMode="auto">
          <a:xfrm>
            <a:off x="7185025" y="1928019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gain</a:t>
            </a:r>
            <a:endParaRPr lang="en-US" altLang="ja-JP" sz="2000" dirty="0"/>
          </a:p>
        </p:txBody>
      </p:sp>
      <p:sp>
        <p:nvSpPr>
          <p:cNvPr id="41" name="Text Box 48"/>
          <p:cNvSpPr txBox="1">
            <a:spLocks noChangeArrowheads="1"/>
          </p:cNvSpPr>
          <p:nvPr/>
        </p:nvSpPr>
        <p:spPr bwMode="auto">
          <a:xfrm>
            <a:off x="7185025" y="2341563"/>
            <a:ext cx="132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loss</a:t>
            </a:r>
            <a:endParaRPr lang="en-US" altLang="ja-JP" sz="2000" dirty="0"/>
          </a:p>
        </p:txBody>
      </p:sp>
      <p:sp>
        <p:nvSpPr>
          <p:cNvPr id="42" name="Line 49"/>
          <p:cNvSpPr>
            <a:spLocks noChangeShapeType="1"/>
          </p:cNvSpPr>
          <p:nvPr/>
        </p:nvSpPr>
        <p:spPr bwMode="auto">
          <a:xfrm>
            <a:off x="6740525" y="2128074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>
            <a:off x="6740525" y="2541618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 advTm="1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グループ化 72"/>
          <p:cNvGrpSpPr/>
          <p:nvPr/>
        </p:nvGrpSpPr>
        <p:grpSpPr>
          <a:xfrm>
            <a:off x="864000" y="1548000"/>
            <a:ext cx="4420863" cy="4423681"/>
            <a:chOff x="864000" y="1548000"/>
            <a:chExt cx="4420863" cy="4423681"/>
          </a:xfrm>
        </p:grpSpPr>
        <p:pic>
          <p:nvPicPr>
            <p:cNvPr id="198658" name="Picture 2" descr="C:\Documents and Settings\wada\デスクトップ\粒子コード\3D-BPCA\analysis\growth_bimp_rc\growth.3D.BPCA.massratio.logmean.rc.withhide.wada.eq.a.3.1.png"/>
            <p:cNvPicPr>
              <a:picLocks noChangeAspect="1" noChangeArrowheads="1"/>
            </p:cNvPicPr>
            <p:nvPr/>
          </p:nvPicPr>
          <p:blipFill>
            <a:blip r:embed="rId2" cstate="print"/>
            <a:srcRect l="19734" t="13710" r="13341" b="34543"/>
            <a:stretch>
              <a:fillRect/>
            </a:stretch>
          </p:blipFill>
          <p:spPr bwMode="auto">
            <a:xfrm>
              <a:off x="864000" y="1548000"/>
              <a:ext cx="4420863" cy="4423681"/>
            </a:xfrm>
            <a:prstGeom prst="rect">
              <a:avLst/>
            </a:prstGeom>
            <a:noFill/>
          </p:spPr>
        </p:pic>
        <p:sp>
          <p:nvSpPr>
            <p:cNvPr id="69" name="テキスト ボックス 68"/>
            <p:cNvSpPr txBox="1"/>
            <p:nvPr/>
          </p:nvSpPr>
          <p:spPr>
            <a:xfrm>
              <a:off x="885825" y="5257800"/>
              <a:ext cx="2499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rgbClr val="800000"/>
                  </a:solidFill>
                </a:rPr>
                <a:t>2000 </a:t>
              </a:r>
              <a:r>
                <a:rPr kumimoji="1" lang="en-US" altLang="ja-JP" sz="1800" dirty="0" smtClean="0">
                  <a:solidFill>
                    <a:srgbClr val="800000"/>
                  </a:solidFill>
                </a:rPr>
                <a:t>: 128000 = 1 : 64</a:t>
              </a:r>
              <a:endParaRPr kumimoji="1" lang="ja-JP" altLang="en-US" sz="18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0521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10</a:t>
            </a:r>
            <a:endParaRPr lang="en-US" altLang="ja-JP" sz="1800" b="1" dirty="0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33674" y="57054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-1</a:t>
            </a:r>
            <a:endParaRPr lang="en-US" altLang="ja-JP" sz="1800" b="1" dirty="0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12374" y="138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/>
              <a:t>1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10618" y="35814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0</a:t>
            </a:r>
            <a:endParaRPr lang="en-US" altLang="ja-JP" sz="1800" b="1" dirty="0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151063" y="6092825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</a:rPr>
              <a:t>coll</a:t>
            </a:r>
            <a:r>
              <a:rPr lang="en-US" altLang="ja-JP" dirty="0" smtClean="0"/>
              <a:t> </a:t>
            </a:r>
            <a:r>
              <a:rPr lang="en-US" altLang="ja-JP" dirty="0"/>
              <a:t>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689350" y="225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(ice)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3471862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Growth </a:t>
            </a:r>
            <a:r>
              <a:rPr lang="en-US" altLang="ja-JP" sz="3200" dirty="0" smtClean="0">
                <a:solidFill>
                  <a:schemeClr val="bg1"/>
                </a:solidFill>
              </a:rPr>
              <a:t>efficiency</a:t>
            </a:r>
            <a:endParaRPr lang="en-US" altLang="ja-JP" sz="3200" i="1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456238" y="925513"/>
            <a:ext cx="3652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target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proj</a:t>
            </a:r>
            <a:endParaRPr lang="en-US" altLang="ja-JP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463675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 rot="16200000">
            <a:off x="-1558740" y="3508644"/>
            <a:ext cx="3822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latin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</a:rPr>
              <a:t> = (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b="1" dirty="0" smtClean="0"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b="1" dirty="0" smtClean="0"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proj</a:t>
            </a:r>
            <a:endParaRPr lang="en-US" altLang="ja-JP" b="1" baseline="-25000" dirty="0">
              <a:latin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85825" y="45720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FFFF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00FFFF"/>
                </a:solidFill>
              </a:rPr>
              <a:t>: 128000 = 1 : 16</a:t>
            </a:r>
            <a:endParaRPr kumimoji="1" lang="ja-JP" altLang="en-US" sz="1800" dirty="0">
              <a:solidFill>
                <a:srgbClr val="00FF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85825" y="429577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2000 </a:t>
            </a:r>
            <a:r>
              <a:rPr kumimoji="1"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  32000 = 1 : 16</a:t>
            </a:r>
            <a:endParaRPr kumimoji="1" lang="ja-JP" alt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85825" y="49911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</a:rPr>
              <a:t>  500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:   32000 = 1 : 64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85825" y="45720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FFFF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00FFFF"/>
                </a:solidFill>
              </a:rPr>
              <a:t>: 128000 = 1 : 16</a:t>
            </a:r>
            <a:endParaRPr kumimoji="1" lang="ja-JP" altLang="en-US" sz="1800" dirty="0">
              <a:solidFill>
                <a:srgbClr val="00FFFF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885825" y="429577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2000 </a:t>
            </a:r>
            <a:r>
              <a:rPr kumimoji="1"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  32000 = 1 : 16</a:t>
            </a:r>
            <a:endParaRPr kumimoji="1" lang="ja-JP" alt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4" name="Text Box 43"/>
          <p:cNvSpPr txBox="1">
            <a:spLocks noChangeArrowheads="1"/>
          </p:cNvSpPr>
          <p:nvPr/>
        </p:nvSpPr>
        <p:spPr bwMode="auto">
          <a:xfrm>
            <a:off x="5929313" y="1928019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&gt;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75" name="Text Box 44"/>
          <p:cNvSpPr txBox="1">
            <a:spLocks noChangeArrowheads="1"/>
          </p:cNvSpPr>
          <p:nvPr/>
        </p:nvSpPr>
        <p:spPr bwMode="auto">
          <a:xfrm>
            <a:off x="5929313" y="2341563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&lt;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76" name="AutoShape 46"/>
          <p:cNvSpPr>
            <a:spLocks/>
          </p:cNvSpPr>
          <p:nvPr/>
        </p:nvSpPr>
        <p:spPr bwMode="auto">
          <a:xfrm>
            <a:off x="5791201" y="2011364"/>
            <a:ext cx="70998" cy="703262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" name="Text Box 47"/>
          <p:cNvSpPr txBox="1">
            <a:spLocks noChangeArrowheads="1"/>
          </p:cNvSpPr>
          <p:nvPr/>
        </p:nvSpPr>
        <p:spPr bwMode="auto">
          <a:xfrm>
            <a:off x="7185025" y="1928019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gain</a:t>
            </a:r>
            <a:endParaRPr lang="en-US" altLang="ja-JP" sz="2000" dirty="0"/>
          </a:p>
        </p:txBody>
      </p:sp>
      <p:sp>
        <p:nvSpPr>
          <p:cNvPr id="78" name="Text Box 48"/>
          <p:cNvSpPr txBox="1">
            <a:spLocks noChangeArrowheads="1"/>
          </p:cNvSpPr>
          <p:nvPr/>
        </p:nvSpPr>
        <p:spPr bwMode="auto">
          <a:xfrm>
            <a:off x="7185025" y="2341563"/>
            <a:ext cx="132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loss</a:t>
            </a:r>
            <a:endParaRPr lang="en-US" altLang="ja-JP" sz="2000" dirty="0"/>
          </a:p>
        </p:txBody>
      </p:sp>
      <p:sp>
        <p:nvSpPr>
          <p:cNvPr id="79" name="Line 49"/>
          <p:cNvSpPr>
            <a:spLocks noChangeShapeType="1"/>
          </p:cNvSpPr>
          <p:nvPr/>
        </p:nvSpPr>
        <p:spPr bwMode="auto">
          <a:xfrm>
            <a:off x="6740525" y="2128074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0" name="Line 50"/>
          <p:cNvSpPr>
            <a:spLocks noChangeShapeType="1"/>
          </p:cNvSpPr>
          <p:nvPr/>
        </p:nvSpPr>
        <p:spPr bwMode="auto">
          <a:xfrm>
            <a:off x="6740525" y="2541618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 advClick="0" advTm="1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Today’s topics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1358" y="2619375"/>
            <a:ext cx="871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Does “</a:t>
            </a:r>
            <a:r>
              <a:rPr lang="en-US" altLang="ja-JP" u="sng" dirty="0" smtClean="0"/>
              <a:t>bouncing barrier</a:t>
            </a:r>
            <a:r>
              <a:rPr lang="en-US" altLang="ja-JP" dirty="0" smtClean="0"/>
              <a:t>” for dust growth really exist?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359" y="4743450"/>
            <a:ext cx="811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l"/>
            </a:pPr>
            <a:r>
              <a:rPr kumimoji="1" lang="en-US" altLang="ja-JP" dirty="0" smtClean="0"/>
              <a:t>Do collisions between </a:t>
            </a:r>
            <a:r>
              <a:rPr kumimoji="1" lang="en-US" altLang="ja-JP" u="sng" dirty="0" smtClean="0"/>
              <a:t>different-sized aggregate</a:t>
            </a:r>
            <a:r>
              <a:rPr kumimoji="1" lang="en-US" altLang="ja-JP" dirty="0" smtClean="0"/>
              <a:t>   encourage dust growth?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62300" y="238125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89914" y="222885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for Low-velocity collisions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81098" y="4267200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for high</a:t>
            </a:r>
            <a:r>
              <a:rPr kumimoji="1" lang="en-US" altLang="ja-JP" sz="2400" dirty="0" smtClean="0"/>
              <a:t>-velocity collisions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920" y="1257300"/>
            <a:ext cx="802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Can dust grow through collisions? </a:t>
            </a:r>
            <a:endParaRPr kumimoji="1" lang="ja-JP" altLang="en-US" sz="40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305050" y="3114675"/>
            <a:ext cx="1467432" cy="523220"/>
            <a:chOff x="2305050" y="3114675"/>
            <a:chExt cx="1467432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3028368" y="3114675"/>
              <a:ext cx="744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No!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右矢印 12"/>
            <p:cNvSpPr/>
            <p:nvPr/>
          </p:nvSpPr>
          <p:spPr>
            <a:xfrm>
              <a:off x="2305050" y="3257550"/>
              <a:ext cx="542925" cy="209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305050" y="5686425"/>
            <a:ext cx="2604602" cy="523220"/>
            <a:chOff x="2305050" y="5686425"/>
            <a:chExt cx="2604602" cy="523220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3028368" y="5686425"/>
              <a:ext cx="18812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Partly Yes.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>
              <a:off x="2305050" y="5857875"/>
              <a:ext cx="542925" cy="209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864000" y="1548000"/>
            <a:ext cx="4420873" cy="4423681"/>
            <a:chOff x="864000" y="1548000"/>
            <a:chExt cx="4420873" cy="4423681"/>
          </a:xfrm>
        </p:grpSpPr>
        <p:pic>
          <p:nvPicPr>
            <p:cNvPr id="199682" name="Picture 2" descr="C:\Documents and Settings\wada\デスクトップ\粒子コード\3D-BPCA\analysis\growth_bimp_rc\growth.3D.BPCA.massratio.logmean.rc.withhide.wada.eq.a.3.png"/>
            <p:cNvPicPr>
              <a:picLocks noChangeAspect="1" noChangeArrowheads="1"/>
            </p:cNvPicPr>
            <p:nvPr/>
          </p:nvPicPr>
          <p:blipFill>
            <a:blip r:embed="rId2" cstate="print"/>
            <a:srcRect l="19734" t="13710" r="13341" b="34543"/>
            <a:stretch>
              <a:fillRect/>
            </a:stretch>
          </p:blipFill>
          <p:spPr bwMode="auto">
            <a:xfrm>
              <a:off x="864000" y="1548000"/>
              <a:ext cx="4420873" cy="4423681"/>
            </a:xfrm>
            <a:prstGeom prst="rect">
              <a:avLst/>
            </a:prstGeom>
            <a:noFill/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885825" y="5524500"/>
              <a:ext cx="24994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 smtClean="0">
                  <a:solidFill>
                    <a:srgbClr val="FF00FF"/>
                  </a:solidFill>
                </a:rPr>
                <a:t>8000 </a:t>
              </a:r>
              <a:r>
                <a:rPr kumimoji="1" lang="en-US" altLang="ja-JP" sz="1800" dirty="0" smtClean="0">
                  <a:solidFill>
                    <a:srgbClr val="FF00FF"/>
                  </a:solidFill>
                </a:rPr>
                <a:t>: 512000 = 1 : 64</a:t>
              </a:r>
              <a:endParaRPr kumimoji="1" lang="ja-JP" altLang="en-US" sz="1800" dirty="0">
                <a:solidFill>
                  <a:srgbClr val="FF00FF"/>
                </a:solidFill>
              </a:endParaRPr>
            </a:p>
          </p:txBody>
        </p:sp>
      </p:grp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60521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10</a:t>
            </a:r>
            <a:endParaRPr lang="en-US" altLang="ja-JP" sz="1800" b="1" dirty="0"/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533674" y="5705475"/>
            <a:ext cx="389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-1</a:t>
            </a:r>
            <a:endParaRPr lang="en-US" altLang="ja-JP" sz="1800" b="1" dirty="0"/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12374" y="13827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/>
              <a:t>1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610618" y="3581400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dirty="0" smtClean="0"/>
              <a:t>0</a:t>
            </a:r>
            <a:endParaRPr lang="en-US" altLang="ja-JP" sz="1800" b="1" dirty="0"/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2151063" y="6092825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err="1" smtClean="0">
                <a:latin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</a:rPr>
              <a:t>coll</a:t>
            </a:r>
            <a:r>
              <a:rPr lang="en-US" altLang="ja-JP" dirty="0" smtClean="0"/>
              <a:t> </a:t>
            </a:r>
            <a:r>
              <a:rPr lang="en-US" altLang="ja-JP" dirty="0"/>
              <a:t>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689350" y="225425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dirty="0"/>
              <a:t>(ice)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3471862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Growth </a:t>
            </a:r>
            <a:r>
              <a:rPr lang="en-US" altLang="ja-JP" sz="3200" dirty="0" smtClean="0">
                <a:solidFill>
                  <a:schemeClr val="bg1"/>
                </a:solidFill>
              </a:rPr>
              <a:t>efficiency</a:t>
            </a:r>
            <a:endParaRPr lang="en-US" altLang="ja-JP" sz="3200" i="1" dirty="0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456238" y="925513"/>
            <a:ext cx="3652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target</a:t>
            </a:r>
            <a:r>
              <a:rPr lang="en-US" altLang="ja-JP" dirty="0" smtClean="0">
                <a:solidFill>
                  <a:srgbClr val="FFFF00"/>
                </a:solidFill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 dirty="0" err="1" smtClean="0">
                <a:solidFill>
                  <a:srgbClr val="FFFF00"/>
                </a:solidFill>
                <a:latin typeface="Times New Roman" pitchFamily="18" charset="0"/>
              </a:rPr>
              <a:t>proj</a:t>
            </a:r>
            <a:endParaRPr lang="en-US" altLang="ja-JP" baseline="-250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463675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 rot="16200000">
            <a:off x="-1558740" y="3508644"/>
            <a:ext cx="3822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latin typeface="Times New Roman" pitchFamily="18" charset="0"/>
              </a:rPr>
              <a:t>f</a:t>
            </a:r>
            <a:r>
              <a:rPr lang="en-US" altLang="ja-JP" b="1" dirty="0" smtClean="0">
                <a:latin typeface="Times New Roman" pitchFamily="18" charset="0"/>
              </a:rPr>
              <a:t> = (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large</a:t>
            </a:r>
            <a:r>
              <a:rPr lang="en-US" altLang="ja-JP" b="1" dirty="0" smtClean="0">
                <a:latin typeface="Times New Roman" pitchFamily="18" charset="0"/>
              </a:rPr>
              <a:t> –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target</a:t>
            </a:r>
            <a:r>
              <a:rPr lang="en-US" altLang="ja-JP" b="1" dirty="0" smtClean="0">
                <a:latin typeface="Times New Roman" pitchFamily="18" charset="0"/>
              </a:rPr>
              <a:t>)/ </a:t>
            </a:r>
            <a:r>
              <a:rPr lang="en-US" altLang="ja-JP" b="1" i="1" dirty="0" err="1" smtClean="0">
                <a:latin typeface="Times New Roman" pitchFamily="18" charset="0"/>
              </a:rPr>
              <a:t>N</a:t>
            </a:r>
            <a:r>
              <a:rPr lang="en-US" altLang="ja-JP" b="1" baseline="-25000" dirty="0" err="1" smtClean="0">
                <a:latin typeface="Times New Roman" pitchFamily="18" charset="0"/>
              </a:rPr>
              <a:t>proj</a:t>
            </a:r>
            <a:endParaRPr lang="en-US" altLang="ja-JP" b="1" baseline="-25000" dirty="0">
              <a:latin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85825" y="45720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FFFF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00FFFF"/>
                </a:solidFill>
              </a:rPr>
              <a:t>: 128000 = 1 : 16</a:t>
            </a:r>
            <a:endParaRPr kumimoji="1" lang="ja-JP" altLang="en-US" sz="1800" dirty="0">
              <a:solidFill>
                <a:srgbClr val="00FF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85825" y="429577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2000 </a:t>
            </a:r>
            <a:r>
              <a:rPr kumimoji="1"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  32000 = 1 : 16</a:t>
            </a:r>
            <a:endParaRPr kumimoji="1" lang="ja-JP" alt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85825" y="49911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</a:rPr>
              <a:t>  500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:   32000 = 1 : 64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85825" y="45720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FFFF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00FFFF"/>
                </a:solidFill>
              </a:rPr>
              <a:t>: 128000 = 1 : 16</a:t>
            </a:r>
            <a:endParaRPr kumimoji="1" lang="ja-JP" altLang="en-US" sz="1800" dirty="0">
              <a:solidFill>
                <a:srgbClr val="00FFFF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85825" y="3886200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4D4D4D"/>
                </a:solidFill>
              </a:rPr>
              <a:t>8000 </a:t>
            </a:r>
            <a:r>
              <a:rPr kumimoji="1" lang="en-US" altLang="ja-JP" sz="1800" dirty="0" smtClean="0">
                <a:solidFill>
                  <a:srgbClr val="4D4D4D"/>
                </a:solidFill>
              </a:rPr>
              <a:t>: 8000 = 1 : 1</a:t>
            </a:r>
            <a:endParaRPr kumimoji="1" lang="ja-JP" altLang="en-US" sz="1800" dirty="0">
              <a:solidFill>
                <a:srgbClr val="4D4D4D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885825" y="4295775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2000 </a:t>
            </a:r>
            <a:r>
              <a:rPr kumimoji="1" lang="en-US" altLang="ja-JP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   32000 = 1 : 16</a:t>
            </a:r>
            <a:endParaRPr kumimoji="1" lang="ja-JP" alt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885825" y="52578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800000"/>
                </a:solidFill>
              </a:rPr>
              <a:t>2000 </a:t>
            </a:r>
            <a:r>
              <a:rPr kumimoji="1" lang="en-US" altLang="ja-JP" sz="1800" dirty="0" smtClean="0">
                <a:solidFill>
                  <a:srgbClr val="800000"/>
                </a:solidFill>
              </a:rPr>
              <a:t>: 128000 = 1 : 64</a:t>
            </a:r>
            <a:endParaRPr kumimoji="1" lang="ja-JP" altLang="en-US" sz="1800" dirty="0">
              <a:solidFill>
                <a:srgbClr val="8000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35112" y="3028950"/>
            <a:ext cx="299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 size dependence</a:t>
            </a:r>
            <a:endParaRPr kumimoji="1" lang="ja-JP" altLang="en-US" sz="24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535112" y="3867150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D</a:t>
            </a:r>
            <a:r>
              <a:rPr kumimoji="1" lang="en-US" altLang="ja-JP" sz="2400" dirty="0" smtClean="0"/>
              <a:t>ependent on size ratio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535112" y="4962525"/>
            <a:ext cx="30893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No increase </a:t>
            </a:r>
          </a:p>
          <a:p>
            <a:r>
              <a:rPr kumimoji="1" lang="en-US" altLang="ja-JP" sz="2400" dirty="0" smtClean="0"/>
              <a:t>in </a:t>
            </a:r>
            <a:r>
              <a:rPr lang="en-US" altLang="ja-JP" sz="2400" dirty="0" smtClean="0"/>
              <a:t>the </a:t>
            </a:r>
            <a:r>
              <a:rPr kumimoji="1" lang="en-US" altLang="ja-JP" sz="2400" dirty="0" smtClean="0"/>
              <a:t>critical velocity</a:t>
            </a:r>
          </a:p>
          <a:p>
            <a:r>
              <a:rPr lang="en-US" altLang="ja-JP" sz="1800" dirty="0" smtClean="0"/>
              <a:t>                           (&lt; 100 m/s)</a:t>
            </a:r>
            <a:endParaRPr kumimoji="1" lang="ja-JP" altLang="en-US" sz="18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695950" y="44196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i="1" dirty="0" smtClean="0">
                <a:latin typeface="+mj-lt"/>
                <a:cs typeface="Times New Roman" pitchFamily="18" charset="0"/>
              </a:rPr>
              <a:t>The larger ratio, the more gain.</a:t>
            </a:r>
            <a:endParaRPr kumimoji="1" lang="ja-JP" altLang="en-US" sz="1800" i="1" dirty="0">
              <a:latin typeface="+mj-lt"/>
              <a:cs typeface="Times New Roman" pitchFamily="18" charset="0"/>
            </a:endParaRPr>
          </a:p>
        </p:txBody>
      </p:sp>
      <p:sp>
        <p:nvSpPr>
          <p:cNvPr id="47" name="ストライプ矢印 46"/>
          <p:cNvSpPr/>
          <p:nvPr/>
        </p:nvSpPr>
        <p:spPr>
          <a:xfrm rot="16200000">
            <a:off x="2269426" y="2338386"/>
            <a:ext cx="1300164" cy="452441"/>
          </a:xfrm>
          <a:prstGeom prst="stripedRightArrow">
            <a:avLst/>
          </a:prstGeom>
          <a:solidFill>
            <a:srgbClr val="FFFF00">
              <a:alpha val="51765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Rectangle 35"/>
          <p:cNvSpPr>
            <a:spLocks noChangeArrowheads="1"/>
          </p:cNvSpPr>
          <p:nvPr/>
        </p:nvSpPr>
        <p:spPr bwMode="auto">
          <a:xfrm>
            <a:off x="3305175" y="1562100"/>
            <a:ext cx="428625" cy="4391025"/>
          </a:xfrm>
          <a:prstGeom prst="rect">
            <a:avLst/>
          </a:prstGeom>
          <a:solidFill>
            <a:schemeClr val="folHlink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Text Box 43"/>
          <p:cNvSpPr txBox="1">
            <a:spLocks noChangeArrowheads="1"/>
          </p:cNvSpPr>
          <p:nvPr/>
        </p:nvSpPr>
        <p:spPr bwMode="auto">
          <a:xfrm>
            <a:off x="5929313" y="1928019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&gt;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5929313" y="2341563"/>
            <a:ext cx="696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latin typeface="Times New Roman" pitchFamily="18" charset="0"/>
              </a:rPr>
              <a:t>f </a:t>
            </a:r>
            <a:r>
              <a:rPr lang="en-US" altLang="ja-JP" sz="2000" dirty="0"/>
              <a:t>&lt; </a:t>
            </a:r>
            <a:r>
              <a:rPr lang="en-US" altLang="ja-JP" sz="2000" dirty="0" smtClean="0"/>
              <a:t>0</a:t>
            </a:r>
            <a:endParaRPr lang="en-US" altLang="ja-JP" sz="2000" dirty="0"/>
          </a:p>
        </p:txBody>
      </p:sp>
      <p:sp>
        <p:nvSpPr>
          <p:cNvPr id="51" name="AutoShape 46"/>
          <p:cNvSpPr>
            <a:spLocks/>
          </p:cNvSpPr>
          <p:nvPr/>
        </p:nvSpPr>
        <p:spPr bwMode="auto">
          <a:xfrm>
            <a:off x="5791201" y="2011364"/>
            <a:ext cx="70998" cy="703262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Text Box 47"/>
          <p:cNvSpPr txBox="1">
            <a:spLocks noChangeArrowheads="1"/>
          </p:cNvSpPr>
          <p:nvPr/>
        </p:nvSpPr>
        <p:spPr bwMode="auto">
          <a:xfrm>
            <a:off x="7185025" y="1928019"/>
            <a:ext cx="1353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gain</a:t>
            </a:r>
            <a:endParaRPr lang="en-US" altLang="ja-JP" sz="2000" dirty="0"/>
          </a:p>
        </p:txBody>
      </p:sp>
      <p:sp>
        <p:nvSpPr>
          <p:cNvPr id="53" name="Text Box 48"/>
          <p:cNvSpPr txBox="1">
            <a:spLocks noChangeArrowheads="1"/>
          </p:cNvSpPr>
          <p:nvPr/>
        </p:nvSpPr>
        <p:spPr bwMode="auto">
          <a:xfrm>
            <a:off x="7185025" y="2341563"/>
            <a:ext cx="1324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 smtClean="0"/>
              <a:t>mass loss</a:t>
            </a:r>
            <a:endParaRPr lang="en-US" altLang="ja-JP" sz="2000" dirty="0"/>
          </a:p>
        </p:txBody>
      </p:sp>
      <p:sp>
        <p:nvSpPr>
          <p:cNvPr id="58" name="Line 49"/>
          <p:cNvSpPr>
            <a:spLocks noChangeShapeType="1"/>
          </p:cNvSpPr>
          <p:nvPr/>
        </p:nvSpPr>
        <p:spPr bwMode="auto">
          <a:xfrm>
            <a:off x="6740525" y="2128074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9" name="Line 50"/>
          <p:cNvSpPr>
            <a:spLocks noChangeShapeType="1"/>
          </p:cNvSpPr>
          <p:nvPr/>
        </p:nvSpPr>
        <p:spPr bwMode="auto">
          <a:xfrm>
            <a:off x="6740525" y="2541618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7" grpId="0" animBg="1"/>
      <p:bldP spid="4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9"/>
          <p:cNvSpPr>
            <a:spLocks noChangeArrowheads="1"/>
          </p:cNvSpPr>
          <p:nvPr/>
        </p:nvSpPr>
        <p:spPr bwMode="auto">
          <a:xfrm>
            <a:off x="119063" y="114300"/>
            <a:ext cx="5027095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125414" y="114300"/>
            <a:ext cx="4956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</a:rPr>
              <a:t>Summary and Implication</a:t>
            </a:r>
            <a:endParaRPr lang="en-US" altLang="ja-JP" sz="3200" i="1" dirty="0"/>
          </a:p>
        </p:txBody>
      </p:sp>
      <p:pic>
        <p:nvPicPr>
          <p:cNvPr id="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295917" y="880733"/>
            <a:ext cx="8010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/>
              <a:t>Simulations </a:t>
            </a:r>
            <a:r>
              <a:rPr lang="en-US" altLang="ja-JP" dirty="0"/>
              <a:t>of </a:t>
            </a:r>
            <a:r>
              <a:rPr lang="en-US" altLang="ja-JP" dirty="0" smtClean="0"/>
              <a:t>collisions of </a:t>
            </a:r>
            <a:r>
              <a:rPr lang="en-US" altLang="ja-JP" dirty="0" smtClean="0">
                <a:solidFill>
                  <a:srgbClr val="FFFF00"/>
                </a:solidFill>
              </a:rPr>
              <a:t>different-sized</a:t>
            </a:r>
            <a:r>
              <a:rPr lang="en-US" altLang="ja-JP" dirty="0" smtClean="0"/>
              <a:t> BPCAs</a:t>
            </a: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3725" y="1724025"/>
            <a:ext cx="8038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Large size-ratio leads to large growth efficiency.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95219" y="2286000"/>
            <a:ext cx="7343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encouraging dust growth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and </a:t>
            </a:r>
            <a:r>
              <a:rPr lang="en-US" altLang="ja-JP" sz="2400" dirty="0" err="1" smtClean="0"/>
              <a:t>planetesimal</a:t>
            </a:r>
            <a:r>
              <a:rPr lang="en-US" altLang="ja-JP" sz="2400" dirty="0" smtClean="0"/>
              <a:t> formation</a:t>
            </a:r>
            <a:endParaRPr kumimoji="1" lang="ja-JP" altLang="en-US" sz="2400" dirty="0"/>
          </a:p>
        </p:txBody>
      </p:sp>
      <p:sp>
        <p:nvSpPr>
          <p:cNvPr id="11" name="右矢印 10"/>
          <p:cNvSpPr/>
          <p:nvPr/>
        </p:nvSpPr>
        <p:spPr>
          <a:xfrm>
            <a:off x="1118969" y="2438073"/>
            <a:ext cx="371475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3725" y="3228975"/>
            <a:ext cx="8275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dirty="0" smtClean="0"/>
              <a:t>The critical collision velocity </a:t>
            </a:r>
            <a:r>
              <a:rPr lang="en-US" altLang="ja-JP" sz="3600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ja-JP" baseline="-25000" dirty="0" err="1" smtClean="0">
                <a:latin typeface="Times New Roman" pitchFamily="18" charset="0"/>
                <a:cs typeface="Times New Roman" pitchFamily="18" charset="0"/>
              </a:rPr>
              <a:t>coll,crit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i</a:t>
            </a:r>
            <a:r>
              <a:rPr kumimoji="1" lang="en-US" altLang="ja-JP" dirty="0" smtClean="0"/>
              <a:t>s unchanged.</a:t>
            </a:r>
            <a:endParaRPr kumimoji="1" lang="ja-JP" altLang="en-US" dirty="0"/>
          </a:p>
        </p:txBody>
      </p:sp>
      <p:sp>
        <p:nvSpPr>
          <p:cNvPr id="14" name="右矢印 13"/>
          <p:cNvSpPr/>
          <p:nvPr/>
        </p:nvSpPr>
        <p:spPr>
          <a:xfrm>
            <a:off x="1118969" y="5343198"/>
            <a:ext cx="371475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95219" y="5191125"/>
            <a:ext cx="563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It </a:t>
            </a:r>
            <a:r>
              <a:rPr kumimoji="1" lang="en-US" altLang="ja-JP" sz="2400" dirty="0" smtClean="0"/>
              <a:t>is still difficult for silicate dust to grow?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847850" y="4438650"/>
            <a:ext cx="5347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ja-JP" sz="2400" baseline="-25000" dirty="0" err="1" smtClean="0">
                <a:latin typeface="Times New Roman" pitchFamily="18" charset="0"/>
                <a:cs typeface="Times New Roman" pitchFamily="18" charset="0"/>
              </a:rPr>
              <a:t>coll,crit</a:t>
            </a:r>
            <a:r>
              <a:rPr lang="en-US" altLang="ja-JP" sz="2400" dirty="0" smtClean="0"/>
              <a:t> for silicate</a:t>
            </a:r>
            <a:r>
              <a:rPr kumimoji="1" lang="en-US" altLang="ja-JP" sz="2400" dirty="0" smtClean="0"/>
              <a:t> = 0.1×</a:t>
            </a:r>
            <a:r>
              <a:rPr kumimoji="1" lang="en-US" altLang="ja-JP" sz="3200" i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sz="2400" baseline="-25000" dirty="0" smtClean="0">
                <a:latin typeface="Times New Roman" pitchFamily="18" charset="0"/>
                <a:cs typeface="Times New Roman" pitchFamily="18" charset="0"/>
              </a:rPr>
              <a:t>coll,crit</a:t>
            </a:r>
            <a:r>
              <a:rPr kumimoji="1" lang="en-US" altLang="ja-JP" sz="2400" dirty="0" smtClean="0"/>
              <a:t> for ice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38725" y="3810000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err="1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kumimoji="1" lang="en-US" altLang="ja-JP" sz="2400" baseline="-25000" dirty="0" err="1" smtClean="0">
                <a:latin typeface="Times New Roman" pitchFamily="18" charset="0"/>
                <a:cs typeface="Times New Roman" pitchFamily="18" charset="0"/>
              </a:rPr>
              <a:t>coll,crit</a:t>
            </a:r>
            <a:r>
              <a:rPr kumimoji="1" lang="en-US" altLang="ja-JP" sz="2400" dirty="0" smtClean="0"/>
              <a:t> for ice &lt; 100 m/s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77075" y="4471630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&lt; 10 m/s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5" grpId="0"/>
      <p:bldP spid="16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31358" y="1609725"/>
            <a:ext cx="871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Does “</a:t>
            </a:r>
            <a:r>
              <a:rPr lang="en-US" altLang="ja-JP" u="sng" dirty="0" smtClean="0"/>
              <a:t>bouncing barrier</a:t>
            </a:r>
            <a:r>
              <a:rPr lang="en-US" altLang="ja-JP" dirty="0" smtClean="0"/>
              <a:t>” for dust growth really exist?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1359" y="3733800"/>
            <a:ext cx="811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buFont typeface="Wingdings" pitchFamily="2" charset="2"/>
              <a:buChar char="l"/>
            </a:pPr>
            <a:r>
              <a:rPr kumimoji="1" lang="en-US" altLang="ja-JP" dirty="0" smtClean="0"/>
              <a:t>Do collisions between </a:t>
            </a:r>
            <a:r>
              <a:rPr kumimoji="1" lang="en-US" altLang="ja-JP" u="sng" dirty="0" smtClean="0"/>
              <a:t>different-sized aggregate</a:t>
            </a:r>
            <a:r>
              <a:rPr kumimoji="1" lang="en-US" altLang="ja-JP" dirty="0" smtClean="0"/>
              <a:t>   encourage dust growth?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62300" y="1371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689914" y="121920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for Low-velocity collisions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81098" y="3257550"/>
            <a:ext cx="378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for high</a:t>
            </a:r>
            <a:r>
              <a:rPr kumimoji="1" lang="en-US" altLang="ja-JP" sz="2400" dirty="0" smtClean="0"/>
              <a:t>-velocity collisions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5070" y="5829300"/>
            <a:ext cx="8028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Can dust grow through collisions? </a:t>
            </a:r>
            <a:endParaRPr kumimoji="1" lang="ja-JP" altLang="en-US" sz="4000" dirty="0"/>
          </a:p>
        </p:txBody>
      </p:sp>
      <p:grpSp>
        <p:nvGrpSpPr>
          <p:cNvPr id="5" name="グループ化 14"/>
          <p:cNvGrpSpPr/>
          <p:nvPr/>
        </p:nvGrpSpPr>
        <p:grpSpPr>
          <a:xfrm>
            <a:off x="2305050" y="2105025"/>
            <a:ext cx="1467432" cy="523220"/>
            <a:chOff x="2305050" y="3114675"/>
            <a:chExt cx="1467432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3028368" y="3114675"/>
              <a:ext cx="744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No!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右矢印 12"/>
            <p:cNvSpPr/>
            <p:nvPr/>
          </p:nvSpPr>
          <p:spPr>
            <a:xfrm>
              <a:off x="2305050" y="3257550"/>
              <a:ext cx="542925" cy="209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グループ化 15"/>
          <p:cNvGrpSpPr/>
          <p:nvPr/>
        </p:nvGrpSpPr>
        <p:grpSpPr>
          <a:xfrm>
            <a:off x="2305050" y="4676775"/>
            <a:ext cx="6005533" cy="954107"/>
            <a:chOff x="2305050" y="5686425"/>
            <a:chExt cx="6005533" cy="954107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3028368" y="5686425"/>
              <a:ext cx="528221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Partly Yes, </a:t>
              </a:r>
            </a:p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But, not enough for silicate dust.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>
              <a:off x="2305050" y="5857875"/>
              <a:ext cx="542925" cy="209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39825"/>
          </a:xfrm>
        </p:spPr>
        <p:txBody>
          <a:bodyPr/>
          <a:lstStyle/>
          <a:p>
            <a:r>
              <a:rPr kumimoji="1" lang="en-US" altLang="ja-JP" dirty="0" smtClean="0"/>
              <a:t>Take-home messages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C:\cygwin\home\wada\3DBPCA\fill-CN\fill-cn.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813" y="401638"/>
            <a:ext cx="6554787" cy="6053137"/>
          </a:xfrm>
          <a:prstGeom prst="rect">
            <a:avLst/>
          </a:prstGeom>
          <a:noFill/>
        </p:spPr>
      </p:pic>
      <p:pic>
        <p:nvPicPr>
          <p:cNvPr id="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7788" y="1300163"/>
            <a:ext cx="90868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sz="2400" dirty="0"/>
              <a:t> BPCA clusters are:</a:t>
            </a:r>
            <a:endParaRPr lang="en-US" altLang="ja-JP" sz="1800" dirty="0"/>
          </a:p>
          <a:p>
            <a:pPr lvl="1">
              <a:buClr>
                <a:srgbClr val="FF3300"/>
              </a:buClr>
              <a:buFontTx/>
              <a:buChar char="•"/>
            </a:pPr>
            <a:r>
              <a:rPr lang="en-US" altLang="ja-JP" sz="2000" dirty="0"/>
              <a:t> composed of </a:t>
            </a:r>
            <a:r>
              <a:rPr lang="en-US" altLang="ja-JP" sz="2000" dirty="0">
                <a:solidFill>
                  <a:srgbClr val="FFFF00"/>
                </a:solidFill>
              </a:rPr>
              <a:t>500, 2000, or 8000</a:t>
            </a:r>
            <a:r>
              <a:rPr lang="en-US" altLang="ja-JP" sz="2000" dirty="0"/>
              <a:t> particles</a:t>
            </a:r>
            <a:r>
              <a:rPr lang="en-US" altLang="ja-JP" sz="2400" dirty="0"/>
              <a:t> </a:t>
            </a:r>
            <a:r>
              <a:rPr lang="en-US" altLang="ja-JP" sz="1600" dirty="0"/>
              <a:t>(3 types randomly produced)</a:t>
            </a:r>
            <a:endParaRPr lang="en-US" altLang="ja-JP" sz="2400" dirty="0"/>
          </a:p>
          <a:p>
            <a:pPr lvl="1">
              <a:buClr>
                <a:srgbClr val="FF3300"/>
              </a:buClr>
              <a:buFontTx/>
              <a:buChar char="•"/>
            </a:pPr>
            <a:r>
              <a:rPr lang="en-US" altLang="ja-JP" sz="2400" dirty="0"/>
              <a:t> Impact parameter</a:t>
            </a:r>
            <a:r>
              <a:rPr lang="ja-JP" altLang="en-US" sz="2400" dirty="0"/>
              <a:t>： </a:t>
            </a:r>
            <a:r>
              <a:rPr lang="en-US" altLang="ja-JP" sz="2400" b="1" i="1" dirty="0">
                <a:latin typeface="Times New Roman" pitchFamily="18" charset="0"/>
              </a:rPr>
              <a:t>b    </a:t>
            </a:r>
            <a:r>
              <a:rPr lang="en-US" altLang="ja-JP" sz="2400" dirty="0">
                <a:latin typeface="Times New Roman" pitchFamily="18" charset="0"/>
              </a:rPr>
              <a:t>(defined by using characteristic radius </a:t>
            </a:r>
            <a:r>
              <a:rPr lang="en-US" altLang="ja-JP" sz="2400" i="1" dirty="0" err="1">
                <a:latin typeface="Times New Roman" pitchFamily="18" charset="0"/>
              </a:rPr>
              <a:t>r</a:t>
            </a:r>
            <a:r>
              <a:rPr lang="en-US" altLang="ja-JP" sz="2400" baseline="-25000" dirty="0" err="1">
                <a:latin typeface="Times New Roman" pitchFamily="18" charset="0"/>
              </a:rPr>
              <a:t>c</a:t>
            </a:r>
            <a:r>
              <a:rPr lang="ja-JP" altLang="en-US" sz="2400" dirty="0">
                <a:latin typeface="Times New Roman" pitchFamily="18" charset="0"/>
              </a:rPr>
              <a:t>）</a:t>
            </a:r>
            <a:r>
              <a:rPr lang="ja-JP" altLang="en-US" sz="2400" dirty="0"/>
              <a:t> </a:t>
            </a: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155575" y="115888"/>
            <a:ext cx="6515100" cy="6477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92088" y="139700"/>
            <a:ext cx="7556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Initial Conditions and Parameters</a:t>
            </a:r>
            <a:endParaRPr lang="en-US" altLang="ja-JP" sz="320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258888" y="923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 </a:t>
            </a:r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>
            <a:off x="7497545" y="945967"/>
            <a:ext cx="1473200" cy="685800"/>
          </a:xfrm>
          <a:prstGeom prst="wedgeRectCallout">
            <a:avLst>
              <a:gd name="adj1" fmla="val -72286"/>
              <a:gd name="adj2" fmla="val 75751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altLang="ja-JP" sz="1800"/>
              <a:t>Results are averaged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52425" y="800100"/>
            <a:ext cx="449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Collisions of BPCA clusters</a:t>
            </a:r>
            <a:endParaRPr lang="en-US" altLang="ja-JP" sz="2000"/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77788" y="5862638"/>
            <a:ext cx="908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sz="2400"/>
              <a:t>Ice </a:t>
            </a:r>
            <a:r>
              <a:rPr lang="en-US" altLang="ja-JP" sz="1600"/>
              <a:t>(</a:t>
            </a:r>
            <a:r>
              <a:rPr lang="en-US" altLang="ja-JP" sz="1600" i="1">
                <a:latin typeface="Times New Roman" pitchFamily="18" charset="0"/>
              </a:rPr>
              <a:t>E</a:t>
            </a:r>
            <a:r>
              <a:rPr lang="en-US" altLang="ja-JP" sz="1600" i="1"/>
              <a:t> </a:t>
            </a:r>
            <a:r>
              <a:rPr lang="en-US" altLang="ja-JP" sz="1600"/>
              <a:t>= 7.0</a:t>
            </a:r>
            <a:r>
              <a:rPr lang="en-US" altLang="ja-JP" sz="1600">
                <a:latin typeface="Symbol" pitchFamily="18" charset="2"/>
              </a:rPr>
              <a:t>×</a:t>
            </a:r>
            <a:r>
              <a:rPr lang="en-US" altLang="ja-JP" sz="1600"/>
              <a:t>10</a:t>
            </a:r>
            <a:r>
              <a:rPr lang="en-US" altLang="ja-JP" sz="1600" baseline="30000"/>
              <a:t>10</a:t>
            </a:r>
            <a:r>
              <a:rPr lang="ja-JP" altLang="en-US" sz="1600" baseline="30000"/>
              <a:t>　</a:t>
            </a:r>
            <a:r>
              <a:rPr lang="en-US" altLang="ja-JP" sz="1600"/>
              <a:t>Pa, </a:t>
            </a:r>
            <a:r>
              <a:rPr lang="en-US" altLang="ja-JP" sz="1600" i="1">
                <a:latin typeface="Symbol" pitchFamily="18" charset="2"/>
              </a:rPr>
              <a:t>n </a:t>
            </a:r>
            <a:r>
              <a:rPr lang="en-US" altLang="ja-JP" sz="1600"/>
              <a:t>= 0.25, </a:t>
            </a:r>
            <a:r>
              <a:rPr lang="en-US" altLang="ja-JP" sz="1600" i="1">
                <a:latin typeface="Symbol" pitchFamily="18" charset="2"/>
              </a:rPr>
              <a:t>g </a:t>
            </a:r>
            <a:r>
              <a:rPr lang="en-US" altLang="ja-JP" sz="1600"/>
              <a:t>= 100 mJ/m</a:t>
            </a:r>
            <a:r>
              <a:rPr lang="en-US" altLang="ja-JP" sz="1600" baseline="30000"/>
              <a:t>2</a:t>
            </a:r>
            <a:r>
              <a:rPr lang="en-US" altLang="ja-JP" sz="1600"/>
              <a:t>, </a:t>
            </a:r>
            <a:r>
              <a:rPr lang="en-US" altLang="ja-JP" sz="1600" i="1">
                <a:latin typeface="Times New Roman" pitchFamily="18" charset="0"/>
              </a:rPr>
              <a:t>R </a:t>
            </a:r>
            <a:r>
              <a:rPr lang="en-US" altLang="ja-JP" sz="1600"/>
              <a:t>= 0.1</a:t>
            </a:r>
            <a:r>
              <a:rPr lang="en-US" altLang="ja-JP" sz="1600">
                <a:latin typeface="Symbol" pitchFamily="18" charset="2"/>
              </a:rPr>
              <a:t>m</a:t>
            </a:r>
            <a:r>
              <a:rPr lang="en-US" altLang="ja-JP" sz="1600"/>
              <a:t>m) , critical rolling displace.</a:t>
            </a:r>
            <a:r>
              <a:rPr lang="ja-JP" altLang="en-US" sz="1600"/>
              <a:t>　</a:t>
            </a:r>
            <a:r>
              <a:rPr lang="en-US" altLang="ja-JP" sz="1800" i="1">
                <a:latin typeface="Symbol" pitchFamily="18" charset="2"/>
              </a:rPr>
              <a:t>x</a:t>
            </a:r>
            <a:r>
              <a:rPr lang="en-US" altLang="ja-JP" sz="1800" baseline="-25000"/>
              <a:t>crit</a:t>
            </a:r>
            <a:r>
              <a:rPr lang="en-US" altLang="ja-JP" sz="1800"/>
              <a:t> = 8</a:t>
            </a:r>
            <a:r>
              <a:rPr lang="en-US" altLang="ja-JP" sz="1800">
                <a:cs typeface="Arial" charset="0"/>
              </a:rPr>
              <a:t>Å</a:t>
            </a:r>
            <a:endParaRPr lang="en-US" altLang="ja-JP" sz="2400"/>
          </a:p>
        </p:txBody>
      </p:sp>
      <p:pic>
        <p:nvPicPr>
          <p:cNvPr id="85016" name="Picture 24" descr="povani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0" y="2535238"/>
            <a:ext cx="4397375" cy="3297237"/>
          </a:xfrm>
          <a:prstGeom prst="rect">
            <a:avLst/>
          </a:prstGeom>
          <a:noFill/>
        </p:spPr>
      </p:pic>
      <p:graphicFrame>
        <p:nvGraphicFramePr>
          <p:cNvPr id="85017" name="Object 25"/>
          <p:cNvGraphicFramePr>
            <a:graphicFrameLocks noChangeAspect="1"/>
          </p:cNvGraphicFramePr>
          <p:nvPr/>
        </p:nvGraphicFramePr>
        <p:xfrm>
          <a:off x="1158875" y="4448175"/>
          <a:ext cx="2314575" cy="698500"/>
        </p:xfrm>
        <a:graphic>
          <a:graphicData uri="http://schemas.openxmlformats.org/presentationml/2006/ole">
            <p:oleObj spid="_x0000_s194562" name="数式" r:id="rId5" imgW="1473120" imgH="444240" progId="Equation.3">
              <p:embed/>
            </p:oleObj>
          </a:graphicData>
        </a:graphic>
      </p:graphicFrame>
      <p:graphicFrame>
        <p:nvGraphicFramePr>
          <p:cNvPr id="85018" name="Object 26"/>
          <p:cNvGraphicFramePr>
            <a:graphicFrameLocks noChangeAspect="1"/>
          </p:cNvGraphicFramePr>
          <p:nvPr/>
        </p:nvGraphicFramePr>
        <p:xfrm>
          <a:off x="1687513" y="3316288"/>
          <a:ext cx="1609725" cy="855662"/>
        </p:xfrm>
        <a:graphic>
          <a:graphicData uri="http://schemas.openxmlformats.org/presentationml/2006/ole">
            <p:oleObj spid="_x0000_s194563" name="数式" r:id="rId6" imgW="787320" imgH="419040" progId="Equation.3">
              <p:embed/>
            </p:oleObj>
          </a:graphicData>
        </a:graphic>
      </p:graphicFrame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09550" y="2887663"/>
            <a:ext cx="1290638" cy="2049462"/>
            <a:chOff x="1700" y="1316"/>
            <a:chExt cx="797" cy="1309"/>
          </a:xfrm>
        </p:grpSpPr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>
              <a:off x="1700" y="2126"/>
              <a:ext cx="491" cy="499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021" name="Oval 29"/>
            <p:cNvSpPr>
              <a:spLocks noChangeArrowheads="1"/>
            </p:cNvSpPr>
            <p:nvPr/>
          </p:nvSpPr>
          <p:spPr bwMode="auto">
            <a:xfrm>
              <a:off x="2006" y="1669"/>
              <a:ext cx="491" cy="499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022" name="Line 30"/>
            <p:cNvSpPr>
              <a:spLocks noChangeShapeType="1"/>
            </p:cNvSpPr>
            <p:nvPr/>
          </p:nvSpPr>
          <p:spPr bwMode="auto">
            <a:xfrm>
              <a:off x="1944" y="2382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023" name="Line 31"/>
            <p:cNvSpPr>
              <a:spLocks noChangeShapeType="1"/>
            </p:cNvSpPr>
            <p:nvPr/>
          </p:nvSpPr>
          <p:spPr bwMode="auto">
            <a:xfrm flipH="1">
              <a:off x="2008" y="1924"/>
              <a:ext cx="2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024" name="Line 32"/>
            <p:cNvSpPr>
              <a:spLocks noChangeShapeType="1"/>
            </p:cNvSpPr>
            <p:nvPr/>
          </p:nvSpPr>
          <p:spPr bwMode="auto">
            <a:xfrm flipV="1">
              <a:off x="1938" y="1494"/>
              <a:ext cx="0" cy="8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025" name="Line 33"/>
            <p:cNvSpPr>
              <a:spLocks noChangeShapeType="1"/>
            </p:cNvSpPr>
            <p:nvPr/>
          </p:nvSpPr>
          <p:spPr bwMode="auto">
            <a:xfrm flipV="1">
              <a:off x="2244" y="1482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026" name="AutoShape 34"/>
            <p:cNvSpPr>
              <a:spLocks noChangeArrowheads="1"/>
            </p:cNvSpPr>
            <p:nvPr/>
          </p:nvSpPr>
          <p:spPr bwMode="auto">
            <a:xfrm>
              <a:off x="2215" y="1918"/>
              <a:ext cx="56" cy="373"/>
            </a:xfrm>
            <a:prstGeom prst="downArrow">
              <a:avLst>
                <a:gd name="adj1" fmla="val 50000"/>
                <a:gd name="adj2" fmla="val 1665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85027" name="Text Box 35"/>
            <p:cNvSpPr txBox="1">
              <a:spLocks noChangeArrowheads="1"/>
            </p:cNvSpPr>
            <p:nvPr/>
          </p:nvSpPr>
          <p:spPr bwMode="auto">
            <a:xfrm>
              <a:off x="1875" y="2295"/>
              <a:ext cx="308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000" i="1">
                  <a:latin typeface="Times New Roman" pitchFamily="18" charset="0"/>
                </a:rPr>
                <a:t>ｒ</a:t>
              </a:r>
              <a:r>
                <a:rPr lang="ja-JP" altLang="en-US" sz="2000" i="1" baseline="-25000">
                  <a:latin typeface="Times New Roman" pitchFamily="18" charset="0"/>
                </a:rPr>
                <a:t>ｃ</a:t>
              </a:r>
              <a:r>
                <a:rPr lang="en-US" altLang="ja-JP" sz="2000" i="1" baseline="-25000">
                  <a:latin typeface="Times New Roman" pitchFamily="18" charset="0"/>
                </a:rPr>
                <a:t>,a</a:t>
              </a:r>
            </a:p>
          </p:txBody>
        </p:sp>
        <p:sp>
          <p:nvSpPr>
            <p:cNvPr id="85028" name="Text Box 36"/>
            <p:cNvSpPr txBox="1">
              <a:spLocks noChangeArrowheads="1"/>
            </p:cNvSpPr>
            <p:nvPr/>
          </p:nvSpPr>
          <p:spPr bwMode="auto">
            <a:xfrm>
              <a:off x="1980" y="1670"/>
              <a:ext cx="30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ja-JP" altLang="en-US" sz="2000" i="1">
                  <a:latin typeface="Times New Roman" pitchFamily="18" charset="0"/>
                </a:rPr>
                <a:t>ｒ</a:t>
              </a:r>
              <a:r>
                <a:rPr lang="ja-JP" altLang="en-US" sz="2000" i="1" baseline="-25000">
                  <a:latin typeface="Times New Roman" pitchFamily="18" charset="0"/>
                </a:rPr>
                <a:t>ｃ</a:t>
              </a:r>
              <a:r>
                <a:rPr lang="en-US" altLang="ja-JP" sz="2000" i="1" baseline="-25000">
                  <a:latin typeface="Times New Roman" pitchFamily="18" charset="0"/>
                </a:rPr>
                <a:t>,b</a:t>
              </a:r>
            </a:p>
          </p:txBody>
        </p:sp>
        <p:sp>
          <p:nvSpPr>
            <p:cNvPr id="85029" name="Line 37"/>
            <p:cNvSpPr>
              <a:spLocks noChangeShapeType="1"/>
            </p:cNvSpPr>
            <p:nvPr/>
          </p:nvSpPr>
          <p:spPr bwMode="auto">
            <a:xfrm>
              <a:off x="1938" y="1554"/>
              <a:ext cx="3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030" name="Text Box 38"/>
            <p:cNvSpPr txBox="1">
              <a:spLocks noChangeArrowheads="1"/>
            </p:cNvSpPr>
            <p:nvPr/>
          </p:nvSpPr>
          <p:spPr bwMode="auto">
            <a:xfrm>
              <a:off x="1982" y="1316"/>
              <a:ext cx="166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1" i="1">
                  <a:latin typeface="Times New Roman" pitchFamily="18" charset="0"/>
                </a:rPr>
                <a:t>l</a:t>
              </a:r>
            </a:p>
          </p:txBody>
        </p:sp>
      </p:grpSp>
      <p:pic>
        <p:nvPicPr>
          <p:cNvPr id="85048" name="Picture 56" descr="povani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59" name="Picture 67" descr="povani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1" name="Picture 69" descr="povanim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2" name="Picture 70" descr="povanim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3" name="Picture 71" descr="povani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4" name="Picture 72" descr="povanim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5" name="Picture 73" descr="povanim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6" name="Picture 74" descr="povanim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7" name="Picture 75" descr="povanim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8" name="Picture 76" descr="povanim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69" name="Picture 77" descr="povanim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70" name="Picture 78" descr="povanim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71" name="Picture 79" descr="povanim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72" name="Picture 80" descr="povanim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73" name="Picture 81" descr="povanime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74" name="Picture 82" descr="povanime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pic>
        <p:nvPicPr>
          <p:cNvPr id="85075" name="Picture 83" descr="povanime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070350" y="2535238"/>
            <a:ext cx="4391025" cy="3294062"/>
          </a:xfrm>
          <a:prstGeom prst="rect">
            <a:avLst/>
          </a:prstGeom>
          <a:noFill/>
        </p:spPr>
      </p:pic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0.19</a:t>
            </a: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0.39</a:t>
            </a:r>
          </a:p>
        </p:txBody>
      </p:sp>
      <p:sp>
        <p:nvSpPr>
          <p:cNvPr id="85097" name="Text Box 105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0.49</a:t>
            </a:r>
          </a:p>
        </p:txBody>
      </p:sp>
      <p:sp>
        <p:nvSpPr>
          <p:cNvPr id="85098" name="Text Box 106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0.58</a:t>
            </a:r>
          </a:p>
        </p:txBody>
      </p:sp>
      <p:sp>
        <p:nvSpPr>
          <p:cNvPr id="85099" name="Text Box 107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0.69</a:t>
            </a:r>
          </a:p>
        </p:txBody>
      </p:sp>
      <p:sp>
        <p:nvSpPr>
          <p:cNvPr id="85100" name="Text Box 108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0.77</a:t>
            </a:r>
          </a:p>
        </p:txBody>
      </p:sp>
      <p:sp>
        <p:nvSpPr>
          <p:cNvPr id="85101" name="Text Box 109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0.89</a:t>
            </a:r>
          </a:p>
        </p:txBody>
      </p:sp>
      <p:sp>
        <p:nvSpPr>
          <p:cNvPr id="85102" name="Text Box 110"/>
          <p:cNvSpPr txBox="1">
            <a:spLocks noChangeArrowheads="1"/>
          </p:cNvSpPr>
          <p:nvPr/>
        </p:nvSpPr>
        <p:spPr bwMode="auto">
          <a:xfrm>
            <a:off x="4041775" y="2535238"/>
            <a:ext cx="1450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 dirty="0">
                <a:latin typeface="Times New Roman" pitchFamily="18" charset="0"/>
              </a:rPr>
              <a:t>b </a:t>
            </a:r>
            <a:r>
              <a:rPr lang="en-US" altLang="ja-JP" dirty="0"/>
              <a:t>= 1.00</a:t>
            </a:r>
          </a:p>
        </p:txBody>
      </p:sp>
      <p:sp>
        <p:nvSpPr>
          <p:cNvPr id="85112" name="Text Box 120"/>
          <p:cNvSpPr txBox="1">
            <a:spLocks noChangeArrowheads="1"/>
          </p:cNvSpPr>
          <p:nvPr/>
        </p:nvSpPr>
        <p:spPr bwMode="auto">
          <a:xfrm>
            <a:off x="4041775" y="2535238"/>
            <a:ext cx="955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b </a:t>
            </a:r>
            <a:r>
              <a:rPr lang="en-US" altLang="ja-JP"/>
              <a:t>= 0</a:t>
            </a:r>
          </a:p>
        </p:txBody>
      </p:sp>
      <p:sp>
        <p:nvSpPr>
          <p:cNvPr id="85113" name="Text Box 121"/>
          <p:cNvSpPr txBox="1">
            <a:spLocks noChangeArrowheads="1"/>
          </p:cNvSpPr>
          <p:nvPr/>
        </p:nvSpPr>
        <p:spPr bwMode="auto">
          <a:xfrm>
            <a:off x="77788" y="6205538"/>
            <a:ext cx="495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ü"/>
            </a:pPr>
            <a:r>
              <a:rPr lang="en-US" altLang="ja-JP" sz="2400"/>
              <a:t>Impact velocity</a:t>
            </a:r>
            <a:r>
              <a:rPr lang="en-US" altLang="ja-JP" sz="2400" i="1">
                <a:latin typeface="Times New Roman" pitchFamily="18" charset="0"/>
              </a:rPr>
              <a:t> 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>
                <a:latin typeface="Times New Roman" pitchFamily="18" charset="0"/>
              </a:rPr>
              <a:t>=  6 - 300</a:t>
            </a:r>
            <a:r>
              <a:rPr lang="ja-JP" altLang="en-US" sz="2400">
                <a:latin typeface="Times New Roman" pitchFamily="18" charset="0"/>
              </a:rPr>
              <a:t>　 </a:t>
            </a:r>
            <a:r>
              <a:rPr lang="en-US" altLang="ja-JP" sz="2400">
                <a:latin typeface="Times New Roman" pitchFamily="18" charset="0"/>
              </a:rPr>
              <a:t>m/s</a:t>
            </a:r>
            <a:r>
              <a:rPr lang="en-US" altLang="ja-JP" sz="2400"/>
              <a:t> </a:t>
            </a:r>
          </a:p>
        </p:txBody>
      </p:sp>
      <p:sp>
        <p:nvSpPr>
          <p:cNvPr id="85114" name="AutoShape 122"/>
          <p:cNvSpPr>
            <a:spLocks noChangeArrowheads="1"/>
          </p:cNvSpPr>
          <p:nvPr/>
        </p:nvSpPr>
        <p:spPr bwMode="auto">
          <a:xfrm>
            <a:off x="8524875" y="3335338"/>
            <a:ext cx="330200" cy="515937"/>
          </a:xfrm>
          <a:prstGeom prst="downArrow">
            <a:avLst>
              <a:gd name="adj1" fmla="val 50000"/>
              <a:gd name="adj2" fmla="val 390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85115" name="AutoShape 123"/>
          <p:cNvSpPr>
            <a:spLocks noChangeArrowheads="1"/>
          </p:cNvSpPr>
          <p:nvPr/>
        </p:nvSpPr>
        <p:spPr bwMode="auto">
          <a:xfrm flipV="1">
            <a:off x="8524875" y="4237038"/>
            <a:ext cx="330200" cy="515937"/>
          </a:xfrm>
          <a:prstGeom prst="downArrow">
            <a:avLst>
              <a:gd name="adj1" fmla="val 50000"/>
              <a:gd name="adj2" fmla="val 390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85031" name="Text Box 39"/>
          <p:cNvSpPr txBox="1">
            <a:spLocks noChangeArrowheads="1"/>
          </p:cNvSpPr>
          <p:nvPr/>
        </p:nvSpPr>
        <p:spPr bwMode="auto">
          <a:xfrm>
            <a:off x="7018338" y="5440363"/>
            <a:ext cx="1462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/>
              <a:t>8000+8000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" grpId="0"/>
      <p:bldP spid="85095" grpId="1"/>
      <p:bldP spid="85096" grpId="0"/>
      <p:bldP spid="85096" grpId="1"/>
      <p:bldP spid="85097" grpId="0"/>
      <p:bldP spid="85097" grpId="1"/>
      <p:bldP spid="85098" grpId="0"/>
      <p:bldP spid="85098" grpId="1"/>
      <p:bldP spid="85099" grpId="0"/>
      <p:bldP spid="85099" grpId="1"/>
      <p:bldP spid="85100" grpId="0"/>
      <p:bldP spid="85100" grpId="1"/>
      <p:bldP spid="85101" grpId="0"/>
      <p:bldP spid="85101" grpId="1"/>
      <p:bldP spid="85102" grpId="0"/>
      <p:bldP spid="851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988"/>
            <a:ext cx="8229600" cy="1139826"/>
          </a:xfrm>
        </p:spPr>
        <p:txBody>
          <a:bodyPr/>
          <a:lstStyle/>
          <a:p>
            <a:r>
              <a:rPr lang="en-US" altLang="ja-JP"/>
              <a:t>Collisions of BPCA clusters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541338" y="673100"/>
            <a:ext cx="8002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i="1">
                <a:latin typeface="Times New Roman" pitchFamily="18" charset="0"/>
              </a:rPr>
              <a:t>N</a:t>
            </a:r>
            <a:r>
              <a:rPr lang="en-US" altLang="ja-JP" sz="2400"/>
              <a:t>=8000+8000, ice, </a:t>
            </a:r>
            <a:r>
              <a:rPr lang="en-US" altLang="ja-JP" sz="2400" i="1">
                <a:latin typeface="Symbol" pitchFamily="18" charset="2"/>
              </a:rPr>
              <a:t>x</a:t>
            </a:r>
            <a:r>
              <a:rPr lang="en-US" altLang="ja-JP" sz="2400" baseline="-25000">
                <a:latin typeface="Times New Roman" pitchFamily="18" charset="0"/>
              </a:rPr>
              <a:t>c </a:t>
            </a:r>
            <a:r>
              <a:rPr lang="en-US" altLang="ja-JP" sz="2400"/>
              <a:t>= 8</a:t>
            </a:r>
            <a:r>
              <a:rPr lang="en-US" altLang="ja-JP" sz="2400">
                <a:cs typeface="Arial" charset="0"/>
              </a:rPr>
              <a:t>Å, </a:t>
            </a:r>
            <a:r>
              <a:rPr lang="en-US" altLang="ja-JP" sz="2400" i="1">
                <a:latin typeface="Times New Roman" pitchFamily="18" charset="0"/>
                <a:cs typeface="Arial" charset="0"/>
              </a:rPr>
              <a:t>v</a:t>
            </a:r>
            <a:r>
              <a:rPr lang="en-US" altLang="ja-JP" sz="2400" baseline="-25000"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2400">
                <a:latin typeface="Times New Roman" pitchFamily="18" charset="0"/>
                <a:cs typeface="Arial" charset="0"/>
              </a:rPr>
              <a:t>= 70 m/s  ( </a:t>
            </a:r>
            <a:r>
              <a:rPr lang="en-US" altLang="ja-JP" sz="2400" i="1">
                <a:latin typeface="Times New Roman" pitchFamily="18" charset="0"/>
                <a:cs typeface="Arial" charset="0"/>
              </a:rPr>
              <a:t>E</a:t>
            </a:r>
            <a:r>
              <a:rPr lang="en-US" altLang="ja-JP" sz="2400" baseline="-25000"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2400">
                <a:latin typeface="Times New Roman" pitchFamily="18" charset="0"/>
                <a:cs typeface="Arial" charset="0"/>
              </a:rPr>
              <a:t>= 42 </a:t>
            </a:r>
            <a:r>
              <a:rPr lang="en-US" altLang="ja-JP" sz="2400" i="1"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2400" baseline="-25000"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2400">
                <a:latin typeface="Times New Roman" pitchFamily="18" charset="0"/>
                <a:cs typeface="Arial" charset="0"/>
              </a:rPr>
              <a:t>)</a:t>
            </a:r>
          </a:p>
        </p:txBody>
      </p:sp>
      <p:pic>
        <p:nvPicPr>
          <p:cNvPr id="156676" name="Picture 4" descr="povanim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" y="1208088"/>
            <a:ext cx="3656012" cy="2741612"/>
          </a:xfrm>
          <a:prstGeom prst="rect">
            <a:avLst/>
          </a:prstGeom>
          <a:noFill/>
        </p:spPr>
      </p:pic>
      <p:pic>
        <p:nvPicPr>
          <p:cNvPr id="156678" name="Picture 6" descr="povanim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075" y="1208088"/>
            <a:ext cx="3656013" cy="2741612"/>
          </a:xfrm>
          <a:prstGeom prst="rect">
            <a:avLst/>
          </a:prstGeom>
          <a:noFill/>
        </p:spPr>
      </p:pic>
      <p:pic>
        <p:nvPicPr>
          <p:cNvPr id="156681" name="Picture 9" descr="povanime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" y="4116388"/>
            <a:ext cx="3656012" cy="2741612"/>
          </a:xfrm>
          <a:prstGeom prst="rect">
            <a:avLst/>
          </a:prstGeom>
          <a:noFill/>
        </p:spPr>
      </p:pic>
      <p:pic>
        <p:nvPicPr>
          <p:cNvPr id="156684" name="Picture 12" descr="povanim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075" y="4116388"/>
            <a:ext cx="3656013" cy="2741612"/>
          </a:xfrm>
          <a:prstGeom prst="rect">
            <a:avLst/>
          </a:prstGeom>
          <a:noFill/>
        </p:spPr>
      </p:pic>
      <p:sp>
        <p:nvSpPr>
          <p:cNvPr id="156694" name="Text Box 22"/>
          <p:cNvSpPr txBox="1">
            <a:spLocks noChangeArrowheads="1"/>
          </p:cNvSpPr>
          <p:nvPr/>
        </p:nvSpPr>
        <p:spPr bwMode="auto">
          <a:xfrm>
            <a:off x="585788" y="1249363"/>
            <a:ext cx="73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latin typeface="Times New Roman" pitchFamily="18" charset="0"/>
              </a:rPr>
              <a:t>b </a:t>
            </a:r>
            <a:r>
              <a:rPr lang="en-US" altLang="ja-JP" sz="2000"/>
              <a:t>= 0</a:t>
            </a:r>
          </a:p>
        </p:txBody>
      </p:sp>
      <p:sp>
        <p:nvSpPr>
          <p:cNvPr id="156695" name="Text Box 23"/>
          <p:cNvSpPr txBox="1">
            <a:spLocks noChangeArrowheads="1"/>
          </p:cNvSpPr>
          <p:nvPr/>
        </p:nvSpPr>
        <p:spPr bwMode="auto">
          <a:xfrm>
            <a:off x="4918075" y="1300163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latin typeface="Times New Roman" pitchFamily="18" charset="0"/>
              </a:rPr>
              <a:t>b </a:t>
            </a:r>
            <a:r>
              <a:rPr lang="en-US" altLang="ja-JP" sz="2000"/>
              <a:t>= 0.39</a:t>
            </a:r>
          </a:p>
        </p:txBody>
      </p:sp>
      <p:sp>
        <p:nvSpPr>
          <p:cNvPr id="156696" name="Text Box 24"/>
          <p:cNvSpPr txBox="1">
            <a:spLocks noChangeArrowheads="1"/>
          </p:cNvSpPr>
          <p:nvPr/>
        </p:nvSpPr>
        <p:spPr bwMode="auto">
          <a:xfrm>
            <a:off x="585788" y="4195763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latin typeface="Times New Roman" pitchFamily="18" charset="0"/>
              </a:rPr>
              <a:t>b </a:t>
            </a:r>
            <a:r>
              <a:rPr lang="en-US" altLang="ja-JP" sz="2000"/>
              <a:t>= 0.69</a:t>
            </a:r>
          </a:p>
        </p:txBody>
      </p:sp>
      <p:sp>
        <p:nvSpPr>
          <p:cNvPr id="156697" name="Text Box 25"/>
          <p:cNvSpPr txBox="1">
            <a:spLocks noChangeArrowheads="1"/>
          </p:cNvSpPr>
          <p:nvPr/>
        </p:nvSpPr>
        <p:spPr bwMode="auto">
          <a:xfrm>
            <a:off x="4918075" y="4159250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i="1">
                <a:latin typeface="Times New Roman" pitchFamily="18" charset="0"/>
              </a:rPr>
              <a:t>b </a:t>
            </a:r>
            <a:r>
              <a:rPr lang="en-US" altLang="ja-JP" sz="2000"/>
              <a:t>= 1.00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pic>
        <p:nvPicPr>
          <p:cNvPr id="135200" name="Picture 32" descr="maxnum"/>
          <p:cNvPicPr>
            <a:picLocks noChangeAspect="1" noChangeArrowheads="1"/>
          </p:cNvPicPr>
          <p:nvPr/>
        </p:nvPicPr>
        <p:blipFill>
          <a:blip r:embed="rId3" cstate="print"/>
          <a:srcRect l="13089" t="6200" r="8653" b="9967"/>
          <a:stretch>
            <a:fillRect/>
          </a:stretch>
        </p:blipFill>
        <p:spPr bwMode="auto">
          <a:xfrm>
            <a:off x="939800" y="1530350"/>
            <a:ext cx="4440238" cy="4438650"/>
          </a:xfrm>
          <a:prstGeom prst="rect">
            <a:avLst/>
          </a:prstGeom>
          <a:noFill/>
        </p:spPr>
      </p:pic>
      <p:sp>
        <p:nvSpPr>
          <p:cNvPr id="135182" name="AutoShape 14"/>
          <p:cNvSpPr>
            <a:spLocks noChangeArrowheads="1"/>
          </p:cNvSpPr>
          <p:nvPr/>
        </p:nvSpPr>
        <p:spPr bwMode="auto">
          <a:xfrm>
            <a:off x="119063" y="114300"/>
            <a:ext cx="8855075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83" name="Text Box 15"/>
          <p:cNvSpPr txBox="1">
            <a:spLocks noChangeArrowheads="1"/>
          </p:cNvSpPr>
          <p:nvPr/>
        </p:nvSpPr>
        <p:spPr bwMode="auto">
          <a:xfrm>
            <a:off x="125413" y="1143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Largest fragment mass </a:t>
            </a:r>
            <a:r>
              <a:rPr lang="en-US" altLang="ja-JP" sz="3200" b="1" i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altLang="ja-JP" sz="3200" baseline="-25000">
                <a:solidFill>
                  <a:schemeClr val="bg1"/>
                </a:solidFill>
                <a:latin typeface="Times New Roman" pitchFamily="18" charset="0"/>
              </a:rPr>
              <a:t>large</a:t>
            </a:r>
            <a:r>
              <a:rPr lang="en-US" altLang="ja-JP" sz="3200">
                <a:solidFill>
                  <a:schemeClr val="bg1"/>
                </a:solidFill>
              </a:rPr>
              <a:t>:  </a:t>
            </a:r>
            <a:r>
              <a:rPr lang="en-US" altLang="ja-JP" sz="3200" i="1">
                <a:solidFill>
                  <a:schemeClr val="bg1"/>
                </a:solidFill>
              </a:rPr>
              <a:t>growth efficiency</a:t>
            </a:r>
            <a:endParaRPr lang="en-US" altLang="ja-JP" sz="3200" i="1"/>
          </a:p>
        </p:txBody>
      </p:sp>
      <p:sp>
        <p:nvSpPr>
          <p:cNvPr id="135190" name="Text Box 22"/>
          <p:cNvSpPr txBox="1">
            <a:spLocks noChangeArrowheads="1"/>
          </p:cNvSpPr>
          <p:nvPr/>
        </p:nvSpPr>
        <p:spPr bwMode="auto">
          <a:xfrm>
            <a:off x="5561013" y="1268413"/>
            <a:ext cx="2535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total</a:t>
            </a:r>
          </a:p>
        </p:txBody>
      </p:sp>
      <p:sp>
        <p:nvSpPr>
          <p:cNvPr id="135193" name="Text Box 25"/>
          <p:cNvSpPr txBox="1">
            <a:spLocks noChangeArrowheads="1"/>
          </p:cNvSpPr>
          <p:nvPr/>
        </p:nvSpPr>
        <p:spPr bwMode="auto">
          <a:xfrm>
            <a:off x="5443538" y="3995738"/>
            <a:ext cx="309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ja-JP"/>
              <a:t>dependent on </a:t>
            </a:r>
            <a:r>
              <a:rPr lang="en-US" altLang="ja-JP" b="1" i="1">
                <a:latin typeface="Times New Roman" pitchFamily="18" charset="0"/>
              </a:rPr>
              <a:t>N</a:t>
            </a:r>
            <a:r>
              <a:rPr lang="en-US" altLang="ja-JP"/>
              <a:t> </a:t>
            </a:r>
          </a:p>
        </p:txBody>
      </p:sp>
      <p:sp>
        <p:nvSpPr>
          <p:cNvPr id="135194" name="Text Box 26"/>
          <p:cNvSpPr txBox="1">
            <a:spLocks noChangeArrowheads="1"/>
          </p:cNvSpPr>
          <p:nvPr/>
        </p:nvSpPr>
        <p:spPr bwMode="auto">
          <a:xfrm>
            <a:off x="5929313" y="2327275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&gt; 0.5</a:t>
            </a:r>
          </a:p>
        </p:txBody>
      </p:sp>
      <p:sp>
        <p:nvSpPr>
          <p:cNvPr id="135195" name="Text Box 27"/>
          <p:cNvSpPr txBox="1">
            <a:spLocks noChangeArrowheads="1"/>
          </p:cNvSpPr>
          <p:nvPr/>
        </p:nvSpPr>
        <p:spPr bwMode="auto">
          <a:xfrm>
            <a:off x="5929313" y="2913063"/>
            <a:ext cx="1193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&lt; 0.5</a:t>
            </a:r>
          </a:p>
        </p:txBody>
      </p:sp>
      <p:sp>
        <p:nvSpPr>
          <p:cNvPr id="135196" name="Text Box 28"/>
          <p:cNvSpPr txBox="1">
            <a:spLocks noChangeArrowheads="1"/>
          </p:cNvSpPr>
          <p:nvPr/>
        </p:nvSpPr>
        <p:spPr bwMode="auto">
          <a:xfrm>
            <a:off x="7394575" y="2347913"/>
            <a:ext cx="1560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+ growth</a:t>
            </a:r>
          </a:p>
        </p:txBody>
      </p:sp>
      <p:sp>
        <p:nvSpPr>
          <p:cNvPr id="135197" name="Text Box 29"/>
          <p:cNvSpPr txBox="1">
            <a:spLocks noChangeArrowheads="1"/>
          </p:cNvSpPr>
          <p:nvPr/>
        </p:nvSpPr>
        <p:spPr bwMode="auto">
          <a:xfrm>
            <a:off x="7394575" y="2932113"/>
            <a:ext cx="1570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- growth</a:t>
            </a:r>
          </a:p>
        </p:txBody>
      </p:sp>
      <p:sp>
        <p:nvSpPr>
          <p:cNvPr id="135198" name="Text Box 30"/>
          <p:cNvSpPr txBox="1">
            <a:spLocks noChangeArrowheads="1"/>
          </p:cNvSpPr>
          <p:nvPr/>
        </p:nvSpPr>
        <p:spPr bwMode="auto">
          <a:xfrm>
            <a:off x="5719763" y="1816100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sp>
        <p:nvSpPr>
          <p:cNvPr id="135199" name="AutoShape 31"/>
          <p:cNvSpPr>
            <a:spLocks/>
          </p:cNvSpPr>
          <p:nvPr/>
        </p:nvSpPr>
        <p:spPr bwMode="auto">
          <a:xfrm>
            <a:off x="5715000" y="2363788"/>
            <a:ext cx="117475" cy="1163637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201" name="Text Box 33"/>
          <p:cNvSpPr txBox="1">
            <a:spLocks noChangeArrowheads="1"/>
          </p:cNvSpPr>
          <p:nvPr/>
        </p:nvSpPr>
        <p:spPr bwMode="auto">
          <a:xfrm>
            <a:off x="1870075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35202" name="Text Box 34"/>
          <p:cNvSpPr txBox="1">
            <a:spLocks noChangeArrowheads="1"/>
          </p:cNvSpPr>
          <p:nvPr/>
        </p:nvSpPr>
        <p:spPr bwMode="auto">
          <a:xfrm>
            <a:off x="2911475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35203" name="Text Box 35"/>
          <p:cNvSpPr txBox="1">
            <a:spLocks noChangeArrowheads="1"/>
          </p:cNvSpPr>
          <p:nvPr/>
        </p:nvSpPr>
        <p:spPr bwMode="auto">
          <a:xfrm>
            <a:off x="396716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35204" name="Text Box 36"/>
          <p:cNvSpPr txBox="1">
            <a:spLocks noChangeArrowheads="1"/>
          </p:cNvSpPr>
          <p:nvPr/>
        </p:nvSpPr>
        <p:spPr bwMode="auto">
          <a:xfrm>
            <a:off x="663575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0.1</a:t>
            </a:r>
          </a:p>
        </p:txBody>
      </p:sp>
      <p:sp>
        <p:nvSpPr>
          <p:cNvPr id="135205" name="Text Box 37"/>
          <p:cNvSpPr txBox="1">
            <a:spLocks noChangeArrowheads="1"/>
          </p:cNvSpPr>
          <p:nvPr/>
        </p:nvSpPr>
        <p:spPr bwMode="auto">
          <a:xfrm>
            <a:off x="665163" y="5676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135206" name="Text Box 38"/>
          <p:cNvSpPr txBox="1">
            <a:spLocks noChangeArrowheads="1"/>
          </p:cNvSpPr>
          <p:nvPr/>
        </p:nvSpPr>
        <p:spPr bwMode="auto">
          <a:xfrm>
            <a:off x="665163" y="1325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35207" name="Text Box 39"/>
          <p:cNvSpPr txBox="1">
            <a:spLocks noChangeArrowheads="1"/>
          </p:cNvSpPr>
          <p:nvPr/>
        </p:nvSpPr>
        <p:spPr bwMode="auto">
          <a:xfrm>
            <a:off x="1747838" y="61388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impact </a:t>
            </a:r>
            <a:r>
              <a:rPr lang="en-US" altLang="ja-JP" sz="2400" b="1">
                <a:latin typeface="Times New Roman" pitchFamily="18" charset="0"/>
              </a:rPr>
              <a:t>/ (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>
                <a:latin typeface="Times New Roman" pitchFamily="18" charset="0"/>
              </a:rPr>
              <a:t> </a:t>
            </a:r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break</a:t>
            </a:r>
            <a:r>
              <a:rPr lang="en-US" altLang="ja-JP" sz="2400" b="1">
                <a:latin typeface="Times New Roman" pitchFamily="18" charset="0"/>
              </a:rPr>
              <a:t>)</a:t>
            </a:r>
          </a:p>
        </p:txBody>
      </p:sp>
      <p:sp>
        <p:nvSpPr>
          <p:cNvPr id="135208" name="Text Box 40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f = N</a:t>
            </a:r>
            <a:r>
              <a:rPr lang="en-US" altLang="ja-JP" sz="2400" b="1" baseline="-25000">
                <a:latin typeface="Times New Roman" pitchFamily="18" charset="0"/>
              </a:rPr>
              <a:t>large</a:t>
            </a:r>
            <a:r>
              <a:rPr lang="en-US" altLang="ja-JP" sz="2400" b="1">
                <a:latin typeface="Times New Roman" pitchFamily="18" charset="0"/>
              </a:rPr>
              <a:t> / 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 baseline="-25000">
                <a:latin typeface="Times New Roman" pitchFamily="18" charset="0"/>
              </a:rPr>
              <a:t>total</a:t>
            </a:r>
          </a:p>
        </p:txBody>
      </p:sp>
      <p:sp>
        <p:nvSpPr>
          <p:cNvPr id="135209" name="Text Box 41"/>
          <p:cNvSpPr txBox="1">
            <a:spLocks noChangeArrowheads="1"/>
          </p:cNvSpPr>
          <p:nvPr/>
        </p:nvSpPr>
        <p:spPr bwMode="auto">
          <a:xfrm>
            <a:off x="474663" y="4883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135210" name="Text Box 42"/>
          <p:cNvSpPr txBox="1">
            <a:spLocks noChangeArrowheads="1"/>
          </p:cNvSpPr>
          <p:nvPr/>
        </p:nvSpPr>
        <p:spPr bwMode="auto">
          <a:xfrm>
            <a:off x="474663" y="40068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135211" name="Text Box 43"/>
          <p:cNvSpPr txBox="1">
            <a:spLocks noChangeArrowheads="1"/>
          </p:cNvSpPr>
          <p:nvPr/>
        </p:nvSpPr>
        <p:spPr bwMode="auto">
          <a:xfrm>
            <a:off x="474663" y="3124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135212" name="Text Box 44"/>
          <p:cNvSpPr txBox="1">
            <a:spLocks noChangeArrowheads="1"/>
          </p:cNvSpPr>
          <p:nvPr/>
        </p:nvSpPr>
        <p:spPr bwMode="auto">
          <a:xfrm>
            <a:off x="474663" y="2230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135213" name="Text Box 45"/>
          <p:cNvSpPr txBox="1">
            <a:spLocks noChangeArrowheads="1"/>
          </p:cNvSpPr>
          <p:nvPr/>
        </p:nvSpPr>
        <p:spPr bwMode="auto">
          <a:xfrm>
            <a:off x="4986338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1000</a:t>
            </a:r>
          </a:p>
        </p:txBody>
      </p:sp>
      <p:sp>
        <p:nvSpPr>
          <p:cNvPr id="135214" name="Text Box 46"/>
          <p:cNvSpPr txBox="1">
            <a:spLocks noChangeArrowheads="1"/>
          </p:cNvSpPr>
          <p:nvPr/>
        </p:nvSpPr>
        <p:spPr bwMode="auto">
          <a:xfrm>
            <a:off x="1776413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35215" name="Text Box 47"/>
          <p:cNvSpPr txBox="1">
            <a:spLocks noChangeArrowheads="1"/>
          </p:cNvSpPr>
          <p:nvPr/>
        </p:nvSpPr>
        <p:spPr bwMode="auto">
          <a:xfrm>
            <a:off x="3889375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35216" name="Text Box 48"/>
          <p:cNvSpPr txBox="1">
            <a:spLocks noChangeArrowheads="1"/>
          </p:cNvSpPr>
          <p:nvPr/>
        </p:nvSpPr>
        <p:spPr bwMode="auto">
          <a:xfrm>
            <a:off x="1855788" y="835025"/>
            <a:ext cx="1379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/>
              <a:t> [m/s]</a:t>
            </a:r>
          </a:p>
        </p:txBody>
      </p:sp>
      <p:sp>
        <p:nvSpPr>
          <p:cNvPr id="135217" name="Text Box 49"/>
          <p:cNvSpPr txBox="1">
            <a:spLocks noChangeArrowheads="1"/>
          </p:cNvSpPr>
          <p:nvPr/>
        </p:nvSpPr>
        <p:spPr bwMode="auto">
          <a:xfrm>
            <a:off x="3175000" y="84455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(ice)</a:t>
            </a:r>
          </a:p>
        </p:txBody>
      </p:sp>
      <p:sp>
        <p:nvSpPr>
          <p:cNvPr id="135219" name="Text Box 51"/>
          <p:cNvSpPr txBox="1">
            <a:spLocks noChangeArrowheads="1"/>
          </p:cNvSpPr>
          <p:nvPr/>
        </p:nvSpPr>
        <p:spPr bwMode="auto">
          <a:xfrm>
            <a:off x="3908425" y="1517650"/>
            <a:ext cx="1450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altLang="ja-JP">
                <a:solidFill>
                  <a:srgbClr val="000000"/>
                </a:solidFill>
              </a:rPr>
              <a:t>= 0.00</a:t>
            </a:r>
          </a:p>
        </p:txBody>
      </p:sp>
      <p:sp>
        <p:nvSpPr>
          <p:cNvPr id="135224" name="Text Box 56"/>
          <p:cNvSpPr txBox="1">
            <a:spLocks noChangeArrowheads="1"/>
          </p:cNvSpPr>
          <p:nvPr/>
        </p:nvSpPr>
        <p:spPr bwMode="auto">
          <a:xfrm>
            <a:off x="2941638" y="4595813"/>
            <a:ext cx="1179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008000"/>
                </a:solidFill>
              </a:rPr>
              <a:t>500+500</a:t>
            </a:r>
          </a:p>
        </p:txBody>
      </p:sp>
      <p:sp>
        <p:nvSpPr>
          <p:cNvPr id="135225" name="Text Box 57"/>
          <p:cNvSpPr txBox="1">
            <a:spLocks noChangeArrowheads="1"/>
          </p:cNvSpPr>
          <p:nvPr/>
        </p:nvSpPr>
        <p:spPr bwMode="auto">
          <a:xfrm>
            <a:off x="2789238" y="3311525"/>
            <a:ext cx="1462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2"/>
                </a:solidFill>
              </a:rPr>
              <a:t>2000+2000</a:t>
            </a:r>
          </a:p>
        </p:txBody>
      </p:sp>
      <p:sp>
        <p:nvSpPr>
          <p:cNvPr id="135226" name="Text Box 58"/>
          <p:cNvSpPr txBox="1">
            <a:spLocks noChangeArrowheads="1"/>
          </p:cNvSpPr>
          <p:nvPr/>
        </p:nvSpPr>
        <p:spPr bwMode="auto">
          <a:xfrm>
            <a:off x="4010025" y="1990725"/>
            <a:ext cx="1462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</a:rPr>
              <a:t>8000+8000</a:t>
            </a:r>
          </a:p>
        </p:txBody>
      </p:sp>
      <p:sp>
        <p:nvSpPr>
          <p:cNvPr id="135227" name="Line 59"/>
          <p:cNvSpPr>
            <a:spLocks noChangeShapeType="1"/>
          </p:cNvSpPr>
          <p:nvPr/>
        </p:nvSpPr>
        <p:spPr bwMode="auto">
          <a:xfrm>
            <a:off x="7150100" y="2606675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5228" name="Line 60"/>
          <p:cNvSpPr>
            <a:spLocks noChangeShapeType="1"/>
          </p:cNvSpPr>
          <p:nvPr/>
        </p:nvSpPr>
        <p:spPr bwMode="auto">
          <a:xfrm>
            <a:off x="7150100" y="3211513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9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7013"/>
            <a:ext cx="8229600" cy="1139825"/>
          </a:xfrm>
        </p:spPr>
        <p:txBody>
          <a:bodyPr/>
          <a:lstStyle/>
          <a:p>
            <a:r>
              <a:rPr lang="en-US" altLang="ja-JP">
                <a:solidFill>
                  <a:schemeClr val="accent1"/>
                </a:solidFill>
              </a:rPr>
              <a:t>Probability of collisions </a:t>
            </a:r>
            <a:br>
              <a:rPr lang="en-US" altLang="ja-JP">
                <a:solidFill>
                  <a:schemeClr val="accent1"/>
                </a:solidFill>
              </a:rPr>
            </a:br>
            <a:r>
              <a:rPr lang="en-US" altLang="ja-JP">
                <a:solidFill>
                  <a:schemeClr val="accent1"/>
                </a:solidFill>
              </a:rPr>
              <a:t>within [</a:t>
            </a:r>
            <a:r>
              <a:rPr lang="en-US" altLang="ja-JP" i="1">
                <a:solidFill>
                  <a:schemeClr val="accent1"/>
                </a:solidFill>
                <a:latin typeface="Times New Roman" pitchFamily="18" charset="0"/>
              </a:rPr>
              <a:t>b, b+</a:t>
            </a:r>
            <a:r>
              <a:rPr lang="en-US" altLang="ja-JP">
                <a:solidFill>
                  <a:schemeClr val="accent1"/>
                </a:solidFill>
                <a:latin typeface="Times New Roman" pitchFamily="18" charset="0"/>
              </a:rPr>
              <a:t>d</a:t>
            </a:r>
            <a:r>
              <a:rPr lang="en-US" altLang="ja-JP" i="1">
                <a:solidFill>
                  <a:schemeClr val="accent1"/>
                </a:solidFill>
                <a:latin typeface="Times New Roman" pitchFamily="18" charset="0"/>
              </a:rPr>
              <a:t>b</a:t>
            </a:r>
            <a:r>
              <a:rPr lang="en-US" altLang="ja-JP">
                <a:solidFill>
                  <a:schemeClr val="accent1"/>
                </a:solidFill>
                <a:latin typeface="Times New Roman" pitchFamily="18" charset="0"/>
              </a:rPr>
              <a:t>]</a:t>
            </a:r>
          </a:p>
        </p:txBody>
      </p:sp>
      <p:sp>
        <p:nvSpPr>
          <p:cNvPr id="116741" name="Oval 5"/>
          <p:cNvSpPr>
            <a:spLocks noChangeArrowheads="1"/>
          </p:cNvSpPr>
          <p:nvPr/>
        </p:nvSpPr>
        <p:spPr bwMode="auto">
          <a:xfrm>
            <a:off x="730250" y="2597150"/>
            <a:ext cx="1984375" cy="1984375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1741488" y="3589338"/>
            <a:ext cx="1624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>
            <a:off x="1763713" y="2989263"/>
            <a:ext cx="1603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6746" name="AutoShape 10"/>
          <p:cNvSpPr>
            <a:spLocks noChangeArrowheads="1"/>
          </p:cNvSpPr>
          <p:nvPr/>
        </p:nvSpPr>
        <p:spPr bwMode="auto">
          <a:xfrm>
            <a:off x="3157538" y="2917825"/>
            <a:ext cx="417512" cy="1344613"/>
          </a:xfrm>
          <a:custGeom>
            <a:avLst/>
            <a:gdLst>
              <a:gd name="G0" fmla="+- 2382 0 0"/>
              <a:gd name="G1" fmla="+- 21600 0 2382"/>
              <a:gd name="G2" fmla="+- 21600 0 2382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382" y="10800"/>
                </a:moveTo>
                <a:cubicBezTo>
                  <a:pt x="2382" y="15449"/>
                  <a:pt x="6151" y="19218"/>
                  <a:pt x="10800" y="19218"/>
                </a:cubicBezTo>
                <a:cubicBezTo>
                  <a:pt x="15449" y="19218"/>
                  <a:pt x="19218" y="15449"/>
                  <a:pt x="19218" y="10800"/>
                </a:cubicBezTo>
                <a:cubicBezTo>
                  <a:pt x="19218" y="6151"/>
                  <a:pt x="15449" y="2382"/>
                  <a:pt x="10800" y="2382"/>
                </a:cubicBezTo>
                <a:cubicBezTo>
                  <a:pt x="6151" y="2382"/>
                  <a:pt x="2382" y="6151"/>
                  <a:pt x="2382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751013" y="2995613"/>
            <a:ext cx="296862" cy="603250"/>
            <a:chOff x="1103" y="1887"/>
            <a:chExt cx="187" cy="380"/>
          </a:xfrm>
        </p:grpSpPr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>
              <a:off x="1103" y="1887"/>
              <a:ext cx="0" cy="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48" name="Text Box 12"/>
            <p:cNvSpPr txBox="1">
              <a:spLocks noChangeArrowheads="1"/>
            </p:cNvSpPr>
            <p:nvPr/>
          </p:nvSpPr>
          <p:spPr bwMode="auto">
            <a:xfrm>
              <a:off x="1112" y="1917"/>
              <a:ext cx="1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1" i="1">
                  <a:latin typeface="Times New Roman" pitchFamily="18" charset="0"/>
                </a:rPr>
                <a:t>l</a:t>
              </a:r>
            </a:p>
          </p:txBody>
        </p:sp>
      </p:grpSp>
      <p:sp>
        <p:nvSpPr>
          <p:cNvPr id="116749" name="Arc 13"/>
          <p:cNvSpPr>
            <a:spLocks/>
          </p:cNvSpPr>
          <p:nvPr/>
        </p:nvSpPr>
        <p:spPr bwMode="auto">
          <a:xfrm flipH="1" flipV="1">
            <a:off x="1274763" y="1235075"/>
            <a:ext cx="890587" cy="4708525"/>
          </a:xfrm>
          <a:custGeom>
            <a:avLst/>
            <a:gdLst>
              <a:gd name="G0" fmla="+- 20074 0 0"/>
              <a:gd name="G1" fmla="+- 21600 0 0"/>
              <a:gd name="G2" fmla="+- 21600 0 0"/>
              <a:gd name="T0" fmla="*/ 0 w 41674"/>
              <a:gd name="T1" fmla="*/ 13626 h 43200"/>
              <a:gd name="T2" fmla="*/ 78 w 41674"/>
              <a:gd name="T3" fmla="*/ 29767 h 43200"/>
              <a:gd name="T4" fmla="*/ 20074 w 4167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674" h="43200" fill="none" extrusionOk="0">
                <a:moveTo>
                  <a:pt x="-1" y="13625"/>
                </a:moveTo>
                <a:cubicBezTo>
                  <a:pt x="3267" y="5399"/>
                  <a:pt x="11222" y="-1"/>
                  <a:pt x="20074" y="0"/>
                </a:cubicBezTo>
                <a:cubicBezTo>
                  <a:pt x="32003" y="0"/>
                  <a:pt x="41674" y="9670"/>
                  <a:pt x="41674" y="21600"/>
                </a:cubicBezTo>
                <a:cubicBezTo>
                  <a:pt x="41674" y="33529"/>
                  <a:pt x="32003" y="43200"/>
                  <a:pt x="20074" y="43200"/>
                </a:cubicBezTo>
                <a:cubicBezTo>
                  <a:pt x="11298" y="43200"/>
                  <a:pt x="3395" y="37890"/>
                  <a:pt x="77" y="29767"/>
                </a:cubicBezTo>
              </a:path>
              <a:path w="41674" h="43200" stroke="0" extrusionOk="0">
                <a:moveTo>
                  <a:pt x="-1" y="13625"/>
                </a:moveTo>
                <a:cubicBezTo>
                  <a:pt x="3267" y="5399"/>
                  <a:pt x="11222" y="-1"/>
                  <a:pt x="20074" y="0"/>
                </a:cubicBezTo>
                <a:cubicBezTo>
                  <a:pt x="32003" y="0"/>
                  <a:pt x="41674" y="9670"/>
                  <a:pt x="41674" y="21600"/>
                </a:cubicBezTo>
                <a:cubicBezTo>
                  <a:pt x="41674" y="33529"/>
                  <a:pt x="32003" y="43200"/>
                  <a:pt x="20074" y="43200"/>
                </a:cubicBezTo>
                <a:cubicBezTo>
                  <a:pt x="11298" y="43200"/>
                  <a:pt x="3395" y="37890"/>
                  <a:pt x="77" y="29767"/>
                </a:cubicBezTo>
                <a:lnTo>
                  <a:pt x="20074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436688" y="3598863"/>
            <a:ext cx="606425" cy="1811337"/>
            <a:chOff x="905" y="2267"/>
            <a:chExt cx="382" cy="1141"/>
          </a:xfrm>
        </p:grpSpPr>
        <p:sp>
          <p:nvSpPr>
            <p:cNvPr id="116750" name="Line 14"/>
            <p:cNvSpPr>
              <a:spLocks noChangeShapeType="1"/>
            </p:cNvSpPr>
            <p:nvPr/>
          </p:nvSpPr>
          <p:spPr bwMode="auto">
            <a:xfrm flipH="1">
              <a:off x="918" y="2267"/>
              <a:ext cx="179" cy="1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751" name="Text Box 15"/>
            <p:cNvSpPr txBox="1">
              <a:spLocks noChangeArrowheads="1"/>
            </p:cNvSpPr>
            <p:nvPr/>
          </p:nvSpPr>
          <p:spPr bwMode="auto">
            <a:xfrm>
              <a:off x="905" y="3044"/>
              <a:ext cx="38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Times New Roman" pitchFamily="18" charset="0"/>
                </a:rPr>
                <a:t>2</a:t>
              </a:r>
              <a:r>
                <a:rPr lang="en-US" altLang="ja-JP" b="1" i="1">
                  <a:latin typeface="Times New Roman" pitchFamily="18" charset="0"/>
                </a:rPr>
                <a:t>r</a:t>
              </a:r>
              <a:r>
                <a:rPr lang="en-US" altLang="ja-JP" baseline="-25000">
                  <a:latin typeface="Times New Roman" pitchFamily="18" charset="0"/>
                </a:rPr>
                <a:t>c</a:t>
              </a:r>
            </a:p>
          </p:txBody>
        </p:sp>
      </p:grpSp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4071938" y="1784350"/>
          <a:ext cx="4710112" cy="1017588"/>
        </p:xfrm>
        <a:graphic>
          <a:graphicData uri="http://schemas.openxmlformats.org/presentationml/2006/ole">
            <p:oleObj spid="_x0000_s32770" name="数式" r:id="rId3" imgW="2057400" imgH="444240" progId="Equation.3">
              <p:embed/>
            </p:oleObj>
          </a:graphicData>
        </a:graphic>
      </p:graphicFrame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4530725" y="2970213"/>
            <a:ext cx="4240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P</a:t>
            </a:r>
            <a:r>
              <a:rPr lang="en-US" altLang="ja-JP" b="1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b</a:t>
            </a:r>
            <a:r>
              <a:rPr lang="en-US" altLang="ja-JP" b="1">
                <a:solidFill>
                  <a:srgbClr val="FFFF00"/>
                </a:solidFill>
                <a:latin typeface="Times New Roman" pitchFamily="18" charset="0"/>
              </a:rPr>
              <a:t>) d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b</a:t>
            </a:r>
            <a:r>
              <a:rPr lang="en-US" altLang="ja-JP" b="1" i="1">
                <a:latin typeface="Times New Roman" pitchFamily="18" charset="0"/>
              </a:rPr>
              <a:t> = 2b </a:t>
            </a:r>
            <a:r>
              <a:rPr lang="en-US" altLang="ja-JP" b="1">
                <a:latin typeface="Times New Roman" pitchFamily="18" charset="0"/>
              </a:rPr>
              <a:t>d</a:t>
            </a:r>
            <a:r>
              <a:rPr lang="en-US" altLang="ja-JP" b="1" i="1">
                <a:latin typeface="Times New Roman" pitchFamily="18" charset="0"/>
              </a:rPr>
              <a:t>b   </a:t>
            </a:r>
            <a:r>
              <a:rPr lang="en-US" altLang="ja-JP" b="1">
                <a:latin typeface="Times New Roman" pitchFamily="18" charset="0"/>
              </a:rPr>
              <a:t>(0 </a:t>
            </a:r>
            <a:r>
              <a:rPr lang="en-US" altLang="ja-JP" b="1">
                <a:latin typeface="Times New Roman" pitchFamily="18" charset="0"/>
                <a:cs typeface="Times New Roman" pitchFamily="18" charset="0"/>
              </a:rPr>
              <a:t>≤ </a:t>
            </a:r>
            <a:r>
              <a:rPr lang="en-US" altLang="ja-JP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b="1">
                <a:latin typeface="Times New Roman" pitchFamily="18" charset="0"/>
                <a:cs typeface="Times New Roman" pitchFamily="18" charset="0"/>
              </a:rPr>
              <a:t> ≤ 1</a:t>
            </a:r>
            <a:r>
              <a:rPr lang="en-US" altLang="ja-JP" b="1">
                <a:latin typeface="Times New Roman" pitchFamily="18" charset="0"/>
              </a:rPr>
              <a:t>)</a:t>
            </a:r>
          </a:p>
        </p:txBody>
      </p:sp>
      <p:sp>
        <p:nvSpPr>
          <p:cNvPr id="116756" name="Text Box 20"/>
          <p:cNvSpPr txBox="1">
            <a:spLocks noChangeArrowheads="1"/>
          </p:cNvSpPr>
          <p:nvPr/>
        </p:nvSpPr>
        <p:spPr bwMode="auto">
          <a:xfrm>
            <a:off x="5718175" y="3602038"/>
            <a:ext cx="3116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= </a:t>
            </a:r>
            <a:r>
              <a:rPr lang="en-US" altLang="ja-JP" b="1">
                <a:solidFill>
                  <a:srgbClr val="FFFF00"/>
                </a:solidFill>
                <a:latin typeface="Times New Roman" pitchFamily="18" charset="0"/>
              </a:rPr>
              <a:t>d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b</a:t>
            </a:r>
            <a:r>
              <a:rPr lang="en-US" altLang="ja-JP" b="1" baseline="30000">
                <a:solidFill>
                  <a:srgbClr val="FFFF00"/>
                </a:solidFill>
                <a:latin typeface="Times New Roman" pitchFamily="18" charset="0"/>
              </a:rPr>
              <a:t>2</a:t>
            </a:r>
            <a:r>
              <a:rPr lang="en-US" altLang="ja-JP" b="1" i="1">
                <a:latin typeface="Times New Roman" pitchFamily="18" charset="0"/>
              </a:rPr>
              <a:t>      </a:t>
            </a:r>
            <a:r>
              <a:rPr lang="en-US" altLang="ja-JP" b="1">
                <a:latin typeface="Times New Roman" pitchFamily="18" charset="0"/>
              </a:rPr>
              <a:t>(0 </a:t>
            </a:r>
            <a:r>
              <a:rPr lang="en-US" altLang="ja-JP" b="1">
                <a:latin typeface="Times New Roman" pitchFamily="18" charset="0"/>
                <a:cs typeface="Times New Roman" pitchFamily="18" charset="0"/>
              </a:rPr>
              <a:t>≤ </a:t>
            </a:r>
            <a:r>
              <a:rPr lang="en-US" altLang="ja-JP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ja-JP" b="1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ja-JP" b="1">
                <a:latin typeface="Times New Roman" pitchFamily="18" charset="0"/>
                <a:cs typeface="Times New Roman" pitchFamily="18" charset="0"/>
              </a:rPr>
              <a:t> ≤ 1</a:t>
            </a:r>
            <a:r>
              <a:rPr lang="en-US" altLang="ja-JP" b="1"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116758" name="Object 22"/>
          <p:cNvGraphicFramePr>
            <a:graphicFrameLocks noChangeAspect="1"/>
          </p:cNvGraphicFramePr>
          <p:nvPr/>
        </p:nvGraphicFramePr>
        <p:xfrm>
          <a:off x="185738" y="1844675"/>
          <a:ext cx="933450" cy="784225"/>
        </p:xfrm>
        <a:graphic>
          <a:graphicData uri="http://schemas.openxmlformats.org/presentationml/2006/ole">
            <p:oleObj spid="_x0000_s32771" name="数式" r:id="rId4" imgW="482400" imgH="406080" progId="Equation.3">
              <p:embed/>
            </p:oleObj>
          </a:graphicData>
        </a:graphic>
      </p:graphicFrame>
      <p:sp>
        <p:nvSpPr>
          <p:cNvPr id="116760" name="Text Box 24"/>
          <p:cNvSpPr txBox="1">
            <a:spLocks noChangeArrowheads="1"/>
          </p:cNvSpPr>
          <p:nvPr/>
        </p:nvSpPr>
        <p:spPr bwMode="auto">
          <a:xfrm>
            <a:off x="3997325" y="2968625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∴</a:t>
            </a:r>
          </a:p>
        </p:txBody>
      </p:sp>
      <p:sp>
        <p:nvSpPr>
          <p:cNvPr id="116761" name="Text Box 25"/>
          <p:cNvSpPr txBox="1">
            <a:spLocks noChangeArrowheads="1"/>
          </p:cNvSpPr>
          <p:nvPr/>
        </p:nvSpPr>
        <p:spPr bwMode="auto">
          <a:xfrm>
            <a:off x="3954463" y="4462463"/>
            <a:ext cx="3065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Average value of</a:t>
            </a:r>
            <a:r>
              <a:rPr lang="en-US" altLang="ja-JP" b="1" i="1">
                <a:latin typeface="Times New Roman" pitchFamily="18" charset="0"/>
              </a:rPr>
              <a:t> f</a:t>
            </a:r>
            <a:endParaRPr lang="en-US" altLang="ja-JP"/>
          </a:p>
        </p:txBody>
      </p:sp>
      <p:graphicFrame>
        <p:nvGraphicFramePr>
          <p:cNvPr id="116762" name="Object 26"/>
          <p:cNvGraphicFramePr>
            <a:graphicFrameLocks noChangeAspect="1"/>
          </p:cNvGraphicFramePr>
          <p:nvPr/>
        </p:nvGraphicFramePr>
        <p:xfrm>
          <a:off x="4368800" y="5035550"/>
          <a:ext cx="3994150" cy="1501775"/>
        </p:xfrm>
        <a:graphic>
          <a:graphicData uri="http://schemas.openxmlformats.org/presentationml/2006/ole">
            <p:oleObj spid="_x0000_s32772" name="数式" r:id="rId5" imgW="1688760" imgH="634680" progId="Equation.3">
              <p:embed/>
            </p:oleObj>
          </a:graphicData>
        </a:graphic>
      </p:graphicFrame>
      <p:sp>
        <p:nvSpPr>
          <p:cNvPr id="116763" name="Text Box 27"/>
          <p:cNvSpPr txBox="1">
            <a:spLocks noChangeArrowheads="1"/>
          </p:cNvSpPr>
          <p:nvPr/>
        </p:nvSpPr>
        <p:spPr bwMode="auto">
          <a:xfrm>
            <a:off x="1946275" y="8143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ja-JP" altLang="ja-JP"/>
          </a:p>
        </p:txBody>
      </p:sp>
      <p:sp>
        <p:nvSpPr>
          <p:cNvPr id="116764" name="Line 28"/>
          <p:cNvSpPr>
            <a:spLocks noChangeShapeType="1"/>
          </p:cNvSpPr>
          <p:nvPr/>
        </p:nvSpPr>
        <p:spPr bwMode="auto">
          <a:xfrm>
            <a:off x="6851650" y="5989638"/>
            <a:ext cx="912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6765" name="Oval 29"/>
          <p:cNvSpPr>
            <a:spLocks noChangeArrowheads="1"/>
          </p:cNvSpPr>
          <p:nvPr/>
        </p:nvSpPr>
        <p:spPr bwMode="auto">
          <a:xfrm>
            <a:off x="1276350" y="1246188"/>
            <a:ext cx="949325" cy="4718050"/>
          </a:xfrm>
          <a:prstGeom prst="ellipse">
            <a:avLst/>
          </a:prstGeom>
          <a:solidFill>
            <a:srgbClr val="FFFF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6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6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6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6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5" grpId="0" animBg="1"/>
      <p:bldP spid="116746" grpId="0" animBg="1"/>
      <p:bldP spid="116749" grpId="0" animBg="1"/>
      <p:bldP spid="116755" grpId="0"/>
      <p:bldP spid="116756" grpId="0"/>
      <p:bldP spid="116760" grpId="0"/>
      <p:bldP spid="116761" grpId="0"/>
      <p:bldP spid="116764" grpId="0" animBg="1"/>
      <p:bldP spid="1167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cygwin\home\wada\3DBPCA\CP\structure-903\material-002\xicrit-004\povanime.result-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cygwin\home\wada\3DBPCA\CP\structure-901\material-002\xicrit-004\povanime.result-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2069433" y="3753854"/>
            <a:ext cx="5363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rgbClr val="FFFFFF"/>
                </a:solidFill>
              </a:rPr>
              <a:t>Bouncing Conditions</a:t>
            </a:r>
            <a:endParaRPr lang="ja-JP" altLang="en-US" sz="4400" dirty="0">
              <a:solidFill>
                <a:srgbClr val="FFFFFF"/>
              </a:solidFill>
            </a:endParaRPr>
          </a:p>
        </p:txBody>
      </p:sp>
      <p:pic>
        <p:nvPicPr>
          <p:cNvPr id="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569500" y="4558358"/>
            <a:ext cx="6169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i="1" dirty="0" smtClean="0">
                <a:solidFill>
                  <a:srgbClr val="FFFF66"/>
                </a:solidFill>
                <a:latin typeface="Arial"/>
                <a:cs typeface="Times New Roman" pitchFamily="18" charset="0"/>
              </a:rPr>
              <a:t>To bounce, or not to bounce?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463675" y="5913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2187575" y="5913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924175" y="5913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819150" y="5913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665163" y="57023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2605088" y="62182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b</a:t>
            </a:r>
            <a:r>
              <a:rPr lang="en-US" altLang="ja-JP" sz="2400" baseline="30000">
                <a:latin typeface="Times New Roman" pitchFamily="18" charset="0"/>
              </a:rPr>
              <a:t>2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f = N</a:t>
            </a:r>
            <a:r>
              <a:rPr lang="en-US" altLang="ja-JP" sz="2400" b="1" baseline="-25000">
                <a:latin typeface="Times New Roman" pitchFamily="18" charset="0"/>
              </a:rPr>
              <a:t>large</a:t>
            </a:r>
            <a:r>
              <a:rPr lang="en-US" altLang="ja-JP" sz="2400" b="1">
                <a:latin typeface="Times New Roman" pitchFamily="18" charset="0"/>
              </a:rPr>
              <a:t> / 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 baseline="-25000">
                <a:latin typeface="Times New Roman" pitchFamily="18" charset="0"/>
              </a:rPr>
              <a:t>total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474663" y="49720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474663" y="4248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474663" y="35306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119063" y="114300"/>
            <a:ext cx="4700587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125413" y="114300"/>
            <a:ext cx="4619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Growth efficiency: </a:t>
            </a:r>
            <a:r>
              <a:rPr lang="en-US" altLang="ja-JP" sz="3200" b="1" i="1">
                <a:solidFill>
                  <a:schemeClr val="bg1"/>
                </a:solidFill>
                <a:latin typeface="Times New Roman" pitchFamily="18" charset="0"/>
              </a:rPr>
              <a:t>f </a:t>
            </a:r>
            <a:r>
              <a:rPr lang="en-US" altLang="ja-JP" sz="3200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altLang="ja-JP" sz="3200" b="1" i="1">
                <a:solidFill>
                  <a:schemeClr val="bg1"/>
                </a:solidFill>
                <a:latin typeface="Times New Roman" pitchFamily="18" charset="0"/>
              </a:rPr>
              <a:t>b</a:t>
            </a:r>
            <a:r>
              <a:rPr lang="en-US" altLang="ja-JP" sz="3200" b="1" baseline="30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altLang="ja-JP" sz="3200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altLang="ja-JP" sz="3200" b="1" i="1">
              <a:latin typeface="Times New Roman" pitchFamily="18" charset="0"/>
            </a:endParaRP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3668713" y="5913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4394200" y="5913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1.0</a:t>
            </a:r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474663" y="27765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665163" y="20526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1349375" y="823913"/>
            <a:ext cx="3133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latin typeface="Times New Roman" pitchFamily="18" charset="0"/>
              </a:rPr>
              <a:t>f </a:t>
            </a:r>
            <a:r>
              <a:rPr lang="en-US" altLang="ja-JP">
                <a:latin typeface="Times New Roman" pitchFamily="18" charset="0"/>
              </a:rPr>
              <a:t>as a function of</a:t>
            </a:r>
            <a:r>
              <a:rPr lang="en-US" altLang="ja-JP" i="1">
                <a:latin typeface="Times New Roman" pitchFamily="18" charset="0"/>
              </a:rPr>
              <a:t> b</a:t>
            </a:r>
            <a:r>
              <a:rPr lang="en-US" altLang="ja-JP" baseline="30000"/>
              <a:t>2</a:t>
            </a:r>
            <a:r>
              <a:rPr lang="ja-JP" altLang="en-US" baseline="30000"/>
              <a:t>　</a:t>
            </a:r>
            <a:endParaRPr lang="ja-JP" altLang="en-US"/>
          </a:p>
        </p:txBody>
      </p:sp>
      <p:pic>
        <p:nvPicPr>
          <p:cNvPr id="144411" name="Picture 27" descr="maxnum"/>
          <p:cNvPicPr>
            <a:picLocks noChangeAspect="1" noChangeArrowheads="1"/>
          </p:cNvPicPr>
          <p:nvPr/>
        </p:nvPicPr>
        <p:blipFill>
          <a:blip r:embed="rId3" cstate="print"/>
          <a:srcRect l="14026" t="7623" r="9468" b="12450"/>
          <a:stretch>
            <a:fillRect/>
          </a:stretch>
        </p:blipFill>
        <p:spPr bwMode="auto">
          <a:xfrm>
            <a:off x="996950" y="1520825"/>
            <a:ext cx="4359275" cy="4340225"/>
          </a:xfrm>
          <a:prstGeom prst="rect">
            <a:avLst/>
          </a:prstGeom>
          <a:noFill/>
        </p:spPr>
      </p:pic>
      <p:pic>
        <p:nvPicPr>
          <p:cNvPr id="144412" name="Picture 28" descr="maxnum"/>
          <p:cNvPicPr>
            <a:picLocks noChangeAspect="1" noChangeArrowheads="1"/>
          </p:cNvPicPr>
          <p:nvPr/>
        </p:nvPicPr>
        <p:blipFill>
          <a:blip r:embed="rId4" cstate="print"/>
          <a:srcRect l="14003" t="7368" r="9468" b="12521"/>
          <a:stretch>
            <a:fillRect/>
          </a:stretch>
        </p:blipFill>
        <p:spPr bwMode="auto">
          <a:xfrm>
            <a:off x="996950" y="1520825"/>
            <a:ext cx="4340225" cy="4330700"/>
          </a:xfrm>
          <a:prstGeom prst="rect">
            <a:avLst/>
          </a:prstGeom>
          <a:noFill/>
        </p:spPr>
      </p:pic>
      <p:pic>
        <p:nvPicPr>
          <p:cNvPr id="144413" name="Picture 29" descr="maxnum"/>
          <p:cNvPicPr>
            <a:picLocks noChangeAspect="1" noChangeArrowheads="1"/>
          </p:cNvPicPr>
          <p:nvPr/>
        </p:nvPicPr>
        <p:blipFill>
          <a:blip r:embed="rId5" cstate="print"/>
          <a:srcRect l="14003" t="7298" r="9468" b="12404"/>
          <a:stretch>
            <a:fillRect/>
          </a:stretch>
        </p:blipFill>
        <p:spPr bwMode="auto">
          <a:xfrm>
            <a:off x="996950" y="1520825"/>
            <a:ext cx="4340225" cy="4340225"/>
          </a:xfrm>
          <a:prstGeom prst="rect">
            <a:avLst/>
          </a:prstGeom>
          <a:noFill/>
        </p:spPr>
      </p:pic>
      <p:pic>
        <p:nvPicPr>
          <p:cNvPr id="144414" name="Picture 30" descr="maxnum"/>
          <p:cNvPicPr>
            <a:picLocks noChangeAspect="1" noChangeArrowheads="1"/>
          </p:cNvPicPr>
          <p:nvPr/>
        </p:nvPicPr>
        <p:blipFill>
          <a:blip r:embed="rId6" cstate="print"/>
          <a:srcRect l="13989" t="7623" r="9668" b="12659"/>
          <a:stretch>
            <a:fillRect/>
          </a:stretch>
        </p:blipFill>
        <p:spPr bwMode="auto">
          <a:xfrm>
            <a:off x="996950" y="1520825"/>
            <a:ext cx="4327525" cy="4308475"/>
          </a:xfrm>
          <a:prstGeom prst="rect">
            <a:avLst/>
          </a:prstGeom>
          <a:noFill/>
        </p:spPr>
      </p:pic>
      <p:pic>
        <p:nvPicPr>
          <p:cNvPr id="144415" name="Picture 31" descr="maxnum"/>
          <p:cNvPicPr>
            <a:picLocks noChangeAspect="1" noChangeArrowheads="1"/>
          </p:cNvPicPr>
          <p:nvPr/>
        </p:nvPicPr>
        <p:blipFill>
          <a:blip r:embed="rId7" cstate="print"/>
          <a:srcRect l="14070" t="7321" r="9402" b="12309"/>
          <a:stretch>
            <a:fillRect/>
          </a:stretch>
        </p:blipFill>
        <p:spPr bwMode="auto">
          <a:xfrm>
            <a:off x="996950" y="1520825"/>
            <a:ext cx="4340225" cy="4344988"/>
          </a:xfrm>
          <a:prstGeom prst="rect">
            <a:avLst/>
          </a:prstGeom>
          <a:noFill/>
        </p:spPr>
      </p:pic>
      <p:pic>
        <p:nvPicPr>
          <p:cNvPr id="144416" name="Picture 32" descr="maxnum"/>
          <p:cNvPicPr>
            <a:picLocks noChangeAspect="1" noChangeArrowheads="1"/>
          </p:cNvPicPr>
          <p:nvPr/>
        </p:nvPicPr>
        <p:blipFill>
          <a:blip r:embed="rId8" cstate="print"/>
          <a:srcRect l="14070" t="7321" r="9335" b="12309"/>
          <a:stretch>
            <a:fillRect/>
          </a:stretch>
        </p:blipFill>
        <p:spPr bwMode="auto">
          <a:xfrm>
            <a:off x="996950" y="1520825"/>
            <a:ext cx="4340225" cy="4340225"/>
          </a:xfrm>
          <a:prstGeom prst="rect">
            <a:avLst/>
          </a:prstGeom>
          <a:noFill/>
        </p:spPr>
      </p:pic>
      <p:pic>
        <p:nvPicPr>
          <p:cNvPr id="144417" name="Picture 33" descr="maxnum"/>
          <p:cNvPicPr>
            <a:picLocks noChangeAspect="1" noChangeArrowheads="1"/>
          </p:cNvPicPr>
          <p:nvPr/>
        </p:nvPicPr>
        <p:blipFill>
          <a:blip r:embed="rId9" cstate="print"/>
          <a:srcRect l="14070" t="7439" r="9402" b="12450"/>
          <a:stretch>
            <a:fillRect/>
          </a:stretch>
        </p:blipFill>
        <p:spPr bwMode="auto">
          <a:xfrm>
            <a:off x="996950" y="1520825"/>
            <a:ext cx="4343400" cy="4333875"/>
          </a:xfrm>
          <a:prstGeom prst="rect">
            <a:avLst/>
          </a:prstGeom>
          <a:noFill/>
        </p:spPr>
      </p:pic>
      <p:pic>
        <p:nvPicPr>
          <p:cNvPr id="144418" name="Picture 34" descr="maxnum"/>
          <p:cNvPicPr>
            <a:picLocks noChangeAspect="1" noChangeArrowheads="1"/>
          </p:cNvPicPr>
          <p:nvPr/>
        </p:nvPicPr>
        <p:blipFill>
          <a:blip r:embed="rId10" cstate="print"/>
          <a:srcRect l="13895" t="7204" r="9335" b="12450"/>
          <a:stretch>
            <a:fillRect/>
          </a:stretch>
        </p:blipFill>
        <p:spPr bwMode="auto">
          <a:xfrm>
            <a:off x="996950" y="1520825"/>
            <a:ext cx="4349750" cy="4337050"/>
          </a:xfrm>
          <a:prstGeom prst="rect">
            <a:avLst/>
          </a:prstGeom>
          <a:noFill/>
        </p:spPr>
      </p:pic>
      <p:graphicFrame>
        <p:nvGraphicFramePr>
          <p:cNvPr id="144419" name="Object 35"/>
          <p:cNvGraphicFramePr>
            <a:graphicFrameLocks noChangeAspect="1"/>
          </p:cNvGraphicFramePr>
          <p:nvPr/>
        </p:nvGraphicFramePr>
        <p:xfrm>
          <a:off x="5805488" y="4170363"/>
          <a:ext cx="3151187" cy="1087437"/>
        </p:xfrm>
        <a:graphic>
          <a:graphicData uri="http://schemas.openxmlformats.org/presentationml/2006/ole">
            <p:oleObj spid="_x0000_s33794" name="数式" r:id="rId11" imgW="1028520" imgH="355320" progId="Equation.3">
              <p:embed/>
            </p:oleObj>
          </a:graphicData>
        </a:graphic>
      </p:graphicFrame>
      <p:sp>
        <p:nvSpPr>
          <p:cNvPr id="144421" name="Freeform 37"/>
          <p:cNvSpPr>
            <a:spLocks/>
          </p:cNvSpPr>
          <p:nvPr/>
        </p:nvSpPr>
        <p:spPr bwMode="auto">
          <a:xfrm>
            <a:off x="1019175" y="2257425"/>
            <a:ext cx="3692525" cy="3600450"/>
          </a:xfrm>
          <a:custGeom>
            <a:avLst/>
            <a:gdLst/>
            <a:ahLst/>
            <a:cxnLst>
              <a:cxn ang="0">
                <a:pos x="2268" y="1110"/>
              </a:cxn>
              <a:cxn ang="0">
                <a:pos x="1800" y="1188"/>
              </a:cxn>
              <a:cxn ang="0">
                <a:pos x="1356" y="1014"/>
              </a:cxn>
              <a:cxn ang="0">
                <a:pos x="1080" y="636"/>
              </a:cxn>
              <a:cxn ang="0">
                <a:pos x="762" y="414"/>
              </a:cxn>
              <a:cxn ang="0">
                <a:pos x="534" y="66"/>
              </a:cxn>
              <a:cxn ang="0">
                <a:pos x="342" y="6"/>
              </a:cxn>
              <a:cxn ang="0">
                <a:pos x="6" y="0"/>
              </a:cxn>
              <a:cxn ang="0">
                <a:pos x="0" y="2268"/>
              </a:cxn>
              <a:cxn ang="0">
                <a:pos x="2274" y="2262"/>
              </a:cxn>
              <a:cxn ang="0">
                <a:pos x="2268" y="1110"/>
              </a:cxn>
              <a:cxn ang="0">
                <a:pos x="2322" y="1110"/>
              </a:cxn>
              <a:cxn ang="0">
                <a:pos x="2268" y="1110"/>
              </a:cxn>
            </a:cxnLst>
            <a:rect l="0" t="0" r="r" b="b"/>
            <a:pathLst>
              <a:path w="2326" h="2268">
                <a:moveTo>
                  <a:pt x="2268" y="1110"/>
                </a:moveTo>
                <a:lnTo>
                  <a:pt x="1800" y="1188"/>
                </a:lnTo>
                <a:lnTo>
                  <a:pt x="1356" y="1014"/>
                </a:lnTo>
                <a:lnTo>
                  <a:pt x="1080" y="636"/>
                </a:lnTo>
                <a:lnTo>
                  <a:pt x="762" y="414"/>
                </a:lnTo>
                <a:lnTo>
                  <a:pt x="534" y="66"/>
                </a:lnTo>
                <a:lnTo>
                  <a:pt x="342" y="6"/>
                </a:lnTo>
                <a:lnTo>
                  <a:pt x="6" y="0"/>
                </a:lnTo>
                <a:lnTo>
                  <a:pt x="0" y="2268"/>
                </a:lnTo>
                <a:lnTo>
                  <a:pt x="2274" y="2262"/>
                </a:lnTo>
                <a:cubicBezTo>
                  <a:pt x="2272" y="1878"/>
                  <a:pt x="2262" y="1494"/>
                  <a:pt x="2268" y="1110"/>
                </a:cubicBezTo>
                <a:cubicBezTo>
                  <a:pt x="2268" y="1096"/>
                  <a:pt x="2326" y="1109"/>
                  <a:pt x="2322" y="1110"/>
                </a:cubicBezTo>
                <a:cubicBezTo>
                  <a:pt x="2305" y="1114"/>
                  <a:pt x="2286" y="1110"/>
                  <a:pt x="2268" y="111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4422" name="Text Box 38"/>
          <p:cNvSpPr txBox="1">
            <a:spLocks noChangeArrowheads="1"/>
          </p:cNvSpPr>
          <p:nvPr/>
        </p:nvSpPr>
        <p:spPr bwMode="auto">
          <a:xfrm>
            <a:off x="5561013" y="1268413"/>
            <a:ext cx="2535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total</a:t>
            </a:r>
          </a:p>
        </p:txBody>
      </p:sp>
      <p:sp>
        <p:nvSpPr>
          <p:cNvPr id="144423" name="Text Box 39"/>
          <p:cNvSpPr txBox="1">
            <a:spLocks noChangeArrowheads="1"/>
          </p:cNvSpPr>
          <p:nvPr/>
        </p:nvSpPr>
        <p:spPr bwMode="auto">
          <a:xfrm>
            <a:off x="5929313" y="2327275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&gt; 0.5</a:t>
            </a:r>
          </a:p>
        </p:txBody>
      </p:sp>
      <p:sp>
        <p:nvSpPr>
          <p:cNvPr id="144424" name="Text Box 40"/>
          <p:cNvSpPr txBox="1">
            <a:spLocks noChangeArrowheads="1"/>
          </p:cNvSpPr>
          <p:nvPr/>
        </p:nvSpPr>
        <p:spPr bwMode="auto">
          <a:xfrm>
            <a:off x="5929313" y="2913063"/>
            <a:ext cx="1193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&lt; 0.5</a:t>
            </a:r>
          </a:p>
        </p:txBody>
      </p:sp>
      <p:sp>
        <p:nvSpPr>
          <p:cNvPr id="144425" name="Text Box 41"/>
          <p:cNvSpPr txBox="1">
            <a:spLocks noChangeArrowheads="1"/>
          </p:cNvSpPr>
          <p:nvPr/>
        </p:nvSpPr>
        <p:spPr bwMode="auto">
          <a:xfrm>
            <a:off x="5719763" y="1816100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sp>
        <p:nvSpPr>
          <p:cNvPr id="144426" name="AutoShape 42"/>
          <p:cNvSpPr>
            <a:spLocks/>
          </p:cNvSpPr>
          <p:nvPr/>
        </p:nvSpPr>
        <p:spPr bwMode="auto">
          <a:xfrm>
            <a:off x="5715000" y="2363788"/>
            <a:ext cx="117475" cy="1163637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4427" name="Text Box 43"/>
          <p:cNvSpPr txBox="1">
            <a:spLocks noChangeArrowheads="1"/>
          </p:cNvSpPr>
          <p:nvPr/>
        </p:nvSpPr>
        <p:spPr bwMode="auto">
          <a:xfrm>
            <a:off x="7394575" y="2347913"/>
            <a:ext cx="1560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+ growth</a:t>
            </a:r>
          </a:p>
        </p:txBody>
      </p:sp>
      <p:sp>
        <p:nvSpPr>
          <p:cNvPr id="144428" name="Text Box 44"/>
          <p:cNvSpPr txBox="1">
            <a:spLocks noChangeArrowheads="1"/>
          </p:cNvSpPr>
          <p:nvPr/>
        </p:nvSpPr>
        <p:spPr bwMode="auto">
          <a:xfrm>
            <a:off x="7394575" y="2932113"/>
            <a:ext cx="1570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- growth</a:t>
            </a:r>
          </a:p>
        </p:txBody>
      </p:sp>
      <p:sp>
        <p:nvSpPr>
          <p:cNvPr id="144429" name="Line 45"/>
          <p:cNvSpPr>
            <a:spLocks noChangeShapeType="1"/>
          </p:cNvSpPr>
          <p:nvPr/>
        </p:nvSpPr>
        <p:spPr bwMode="auto">
          <a:xfrm>
            <a:off x="7150100" y="2606675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4430" name="Line 46"/>
          <p:cNvSpPr>
            <a:spLocks noChangeShapeType="1"/>
          </p:cNvSpPr>
          <p:nvPr/>
        </p:nvSpPr>
        <p:spPr bwMode="auto">
          <a:xfrm>
            <a:off x="7150100" y="3211513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4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21" grpId="0" animBg="1"/>
      <p:bldP spid="14442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1870075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2911475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396716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663575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0.1</a:t>
            </a: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665163" y="5676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665163" y="1325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1747838" y="61388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impact </a:t>
            </a:r>
            <a:r>
              <a:rPr lang="en-US" altLang="ja-JP" sz="2400" b="1">
                <a:latin typeface="Times New Roman" pitchFamily="18" charset="0"/>
              </a:rPr>
              <a:t>/ (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>
                <a:latin typeface="Times New Roman" pitchFamily="18" charset="0"/>
              </a:rPr>
              <a:t> </a:t>
            </a:r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break</a:t>
            </a:r>
            <a:r>
              <a:rPr lang="en-US" altLang="ja-JP" sz="2400" b="1">
                <a:latin typeface="Times New Roman" pitchFamily="18" charset="0"/>
              </a:rPr>
              <a:t>)</a:t>
            </a: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f = N</a:t>
            </a:r>
            <a:r>
              <a:rPr lang="en-US" altLang="ja-JP" sz="2400" b="1" baseline="-25000">
                <a:latin typeface="Times New Roman" pitchFamily="18" charset="0"/>
              </a:rPr>
              <a:t>large</a:t>
            </a:r>
            <a:r>
              <a:rPr lang="en-US" altLang="ja-JP" sz="2400" b="1">
                <a:latin typeface="Times New Roman" pitchFamily="18" charset="0"/>
              </a:rPr>
              <a:t> / 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 baseline="-25000">
                <a:latin typeface="Times New Roman" pitchFamily="18" charset="0"/>
              </a:rPr>
              <a:t>total</a:t>
            </a:r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474663" y="4883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474663" y="40068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474663" y="3124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474663" y="2230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163856" name="Text Box 16"/>
          <p:cNvSpPr txBox="1">
            <a:spLocks noChangeArrowheads="1"/>
          </p:cNvSpPr>
          <p:nvPr/>
        </p:nvSpPr>
        <p:spPr bwMode="auto">
          <a:xfrm>
            <a:off x="4986338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1000</a:t>
            </a:r>
          </a:p>
        </p:txBody>
      </p:sp>
      <p:sp>
        <p:nvSpPr>
          <p:cNvPr id="163857" name="Text Box 17"/>
          <p:cNvSpPr txBox="1">
            <a:spLocks noChangeArrowheads="1"/>
          </p:cNvSpPr>
          <p:nvPr/>
        </p:nvSpPr>
        <p:spPr bwMode="auto">
          <a:xfrm>
            <a:off x="1789113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63858" name="Text Box 18"/>
          <p:cNvSpPr txBox="1">
            <a:spLocks noChangeArrowheads="1"/>
          </p:cNvSpPr>
          <p:nvPr/>
        </p:nvSpPr>
        <p:spPr bwMode="auto">
          <a:xfrm>
            <a:off x="3914775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63859" name="Text Box 19"/>
          <p:cNvSpPr txBox="1">
            <a:spLocks noChangeArrowheads="1"/>
          </p:cNvSpPr>
          <p:nvPr/>
        </p:nvSpPr>
        <p:spPr bwMode="auto">
          <a:xfrm>
            <a:off x="1855788" y="835025"/>
            <a:ext cx="1379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/>
              <a:t> [m/s]</a:t>
            </a:r>
          </a:p>
        </p:txBody>
      </p:sp>
      <p:sp>
        <p:nvSpPr>
          <p:cNvPr id="163860" name="Text Box 20"/>
          <p:cNvSpPr txBox="1">
            <a:spLocks noChangeArrowheads="1"/>
          </p:cNvSpPr>
          <p:nvPr/>
        </p:nvSpPr>
        <p:spPr bwMode="auto">
          <a:xfrm>
            <a:off x="3175000" y="84455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(ice)</a:t>
            </a:r>
          </a:p>
        </p:txBody>
      </p:sp>
      <p:pic>
        <p:nvPicPr>
          <p:cNvPr id="163874" name="Picture 34" descr="maxnum"/>
          <p:cNvPicPr>
            <a:picLocks noChangeAspect="1" noChangeArrowheads="1"/>
          </p:cNvPicPr>
          <p:nvPr/>
        </p:nvPicPr>
        <p:blipFill>
          <a:blip r:embed="rId3" cstate="print"/>
          <a:srcRect l="13089" t="6200" r="8653" b="9967"/>
          <a:stretch>
            <a:fillRect/>
          </a:stretch>
        </p:blipFill>
        <p:spPr bwMode="auto">
          <a:xfrm>
            <a:off x="942975" y="1516063"/>
            <a:ext cx="4427538" cy="4425950"/>
          </a:xfrm>
          <a:prstGeom prst="rect">
            <a:avLst/>
          </a:prstGeom>
          <a:noFill/>
        </p:spPr>
      </p:pic>
      <p:pic>
        <p:nvPicPr>
          <p:cNvPr id="163875" name="Picture 35" descr="maxnum"/>
          <p:cNvPicPr>
            <a:picLocks noChangeAspect="1" noChangeArrowheads="1"/>
          </p:cNvPicPr>
          <p:nvPr/>
        </p:nvPicPr>
        <p:blipFill>
          <a:blip r:embed="rId4" cstate="print"/>
          <a:srcRect l="13089" t="6200" r="8653" b="9967"/>
          <a:stretch>
            <a:fillRect/>
          </a:stretch>
        </p:blipFill>
        <p:spPr bwMode="auto">
          <a:xfrm>
            <a:off x="950913" y="1524000"/>
            <a:ext cx="4411662" cy="4410075"/>
          </a:xfrm>
          <a:prstGeom prst="rect">
            <a:avLst/>
          </a:prstGeom>
          <a:noFill/>
        </p:spPr>
      </p:pic>
      <p:pic>
        <p:nvPicPr>
          <p:cNvPr id="163876" name="Picture 36" descr="maxnum"/>
          <p:cNvPicPr>
            <a:picLocks noChangeAspect="1" noChangeArrowheads="1"/>
          </p:cNvPicPr>
          <p:nvPr/>
        </p:nvPicPr>
        <p:blipFill>
          <a:blip r:embed="rId5" cstate="print"/>
          <a:srcRect l="13089" t="6200" r="8653" b="9967"/>
          <a:stretch>
            <a:fillRect/>
          </a:stretch>
        </p:blipFill>
        <p:spPr bwMode="auto">
          <a:xfrm>
            <a:off x="944563" y="1516063"/>
            <a:ext cx="4425950" cy="4424362"/>
          </a:xfrm>
          <a:prstGeom prst="rect">
            <a:avLst/>
          </a:prstGeom>
          <a:noFill/>
        </p:spPr>
      </p:pic>
      <p:pic>
        <p:nvPicPr>
          <p:cNvPr id="163877" name="Picture 37" descr="maxnum"/>
          <p:cNvPicPr>
            <a:picLocks noChangeAspect="1" noChangeArrowheads="1"/>
          </p:cNvPicPr>
          <p:nvPr/>
        </p:nvPicPr>
        <p:blipFill>
          <a:blip r:embed="rId6" cstate="print"/>
          <a:srcRect l="13089" t="6200" r="8653" b="9967"/>
          <a:stretch>
            <a:fillRect/>
          </a:stretch>
        </p:blipFill>
        <p:spPr bwMode="auto">
          <a:xfrm>
            <a:off x="944563" y="1516063"/>
            <a:ext cx="4425950" cy="4424362"/>
          </a:xfrm>
          <a:prstGeom prst="rect">
            <a:avLst/>
          </a:prstGeom>
          <a:noFill/>
        </p:spPr>
      </p:pic>
      <p:pic>
        <p:nvPicPr>
          <p:cNvPr id="163878" name="Picture 38" descr="maxnum"/>
          <p:cNvPicPr>
            <a:picLocks noChangeAspect="1" noChangeArrowheads="1"/>
          </p:cNvPicPr>
          <p:nvPr/>
        </p:nvPicPr>
        <p:blipFill>
          <a:blip r:embed="rId7" cstate="print"/>
          <a:srcRect l="13089" t="6200" r="8653" b="9967"/>
          <a:stretch>
            <a:fillRect/>
          </a:stretch>
        </p:blipFill>
        <p:spPr bwMode="auto">
          <a:xfrm>
            <a:off x="944563" y="1517650"/>
            <a:ext cx="4425950" cy="4424363"/>
          </a:xfrm>
          <a:prstGeom prst="rect">
            <a:avLst/>
          </a:prstGeom>
          <a:noFill/>
        </p:spPr>
      </p:pic>
      <p:pic>
        <p:nvPicPr>
          <p:cNvPr id="163879" name="Picture 39" descr="maxnum"/>
          <p:cNvPicPr>
            <a:picLocks noChangeAspect="1" noChangeArrowheads="1"/>
          </p:cNvPicPr>
          <p:nvPr/>
        </p:nvPicPr>
        <p:blipFill>
          <a:blip r:embed="rId8" cstate="print"/>
          <a:srcRect l="13089" t="6200" r="8653" b="9967"/>
          <a:stretch>
            <a:fillRect/>
          </a:stretch>
        </p:blipFill>
        <p:spPr bwMode="auto">
          <a:xfrm>
            <a:off x="944563" y="1517650"/>
            <a:ext cx="4425950" cy="4424363"/>
          </a:xfrm>
          <a:prstGeom prst="rect">
            <a:avLst/>
          </a:prstGeom>
          <a:noFill/>
        </p:spPr>
      </p:pic>
      <p:pic>
        <p:nvPicPr>
          <p:cNvPr id="163880" name="Picture 40" descr="maxnum"/>
          <p:cNvPicPr>
            <a:picLocks noChangeAspect="1" noChangeArrowheads="1"/>
          </p:cNvPicPr>
          <p:nvPr/>
        </p:nvPicPr>
        <p:blipFill>
          <a:blip r:embed="rId9" cstate="print"/>
          <a:srcRect l="13089" t="6200" r="8653" b="9967"/>
          <a:stretch>
            <a:fillRect/>
          </a:stretch>
        </p:blipFill>
        <p:spPr bwMode="auto">
          <a:xfrm>
            <a:off x="950913" y="1524000"/>
            <a:ext cx="4411662" cy="4410075"/>
          </a:xfrm>
          <a:prstGeom prst="rect">
            <a:avLst/>
          </a:prstGeom>
          <a:noFill/>
        </p:spPr>
      </p:pic>
      <p:pic>
        <p:nvPicPr>
          <p:cNvPr id="163881" name="Picture 41" descr="maxnum"/>
          <p:cNvPicPr>
            <a:picLocks noChangeAspect="1" noChangeArrowheads="1"/>
          </p:cNvPicPr>
          <p:nvPr/>
        </p:nvPicPr>
        <p:blipFill>
          <a:blip r:embed="rId10" cstate="print"/>
          <a:srcRect l="13089" t="6200" r="8653" b="9967"/>
          <a:stretch>
            <a:fillRect/>
          </a:stretch>
        </p:blipFill>
        <p:spPr bwMode="auto">
          <a:xfrm>
            <a:off x="944563" y="1517650"/>
            <a:ext cx="4425950" cy="4424363"/>
          </a:xfrm>
          <a:prstGeom prst="rect">
            <a:avLst/>
          </a:prstGeom>
          <a:noFill/>
        </p:spPr>
      </p:pic>
      <p:pic>
        <p:nvPicPr>
          <p:cNvPr id="163882" name="Picture 42" descr="maxnum"/>
          <p:cNvPicPr>
            <a:picLocks noChangeAspect="1" noChangeArrowheads="1"/>
          </p:cNvPicPr>
          <p:nvPr/>
        </p:nvPicPr>
        <p:blipFill>
          <a:blip r:embed="rId11" cstate="print"/>
          <a:srcRect l="13089" t="6200" r="8653" b="9967"/>
          <a:stretch>
            <a:fillRect/>
          </a:stretch>
        </p:blipFill>
        <p:spPr bwMode="auto">
          <a:xfrm>
            <a:off x="944563" y="1516063"/>
            <a:ext cx="4425950" cy="4424362"/>
          </a:xfrm>
          <a:prstGeom prst="rect">
            <a:avLst/>
          </a:prstGeom>
          <a:noFill/>
        </p:spPr>
      </p:pic>
      <p:pic>
        <p:nvPicPr>
          <p:cNvPr id="163883" name="Picture 43" descr="maxnum"/>
          <p:cNvPicPr>
            <a:picLocks noChangeAspect="1" noChangeArrowheads="1"/>
          </p:cNvPicPr>
          <p:nvPr/>
        </p:nvPicPr>
        <p:blipFill>
          <a:blip r:embed="rId12" cstate="print"/>
          <a:srcRect l="13089" t="6200" r="8653" b="9967"/>
          <a:stretch>
            <a:fillRect/>
          </a:stretch>
        </p:blipFill>
        <p:spPr bwMode="auto">
          <a:xfrm>
            <a:off x="944563" y="1516063"/>
            <a:ext cx="4425950" cy="4424362"/>
          </a:xfrm>
          <a:prstGeom prst="rect">
            <a:avLst/>
          </a:prstGeom>
          <a:noFill/>
        </p:spPr>
      </p:pic>
      <p:sp>
        <p:nvSpPr>
          <p:cNvPr id="163869" name="Text Box 29"/>
          <p:cNvSpPr txBox="1">
            <a:spLocks noChangeArrowheads="1"/>
          </p:cNvSpPr>
          <p:nvPr/>
        </p:nvSpPr>
        <p:spPr bwMode="auto">
          <a:xfrm>
            <a:off x="3881438" y="1651000"/>
            <a:ext cx="1462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8000+8000</a:t>
            </a:r>
          </a:p>
        </p:txBody>
      </p:sp>
      <p:sp>
        <p:nvSpPr>
          <p:cNvPr id="163884" name="AutoShape 44"/>
          <p:cNvSpPr>
            <a:spLocks noChangeArrowheads="1"/>
          </p:cNvSpPr>
          <p:nvPr/>
        </p:nvSpPr>
        <p:spPr bwMode="auto">
          <a:xfrm>
            <a:off x="119063" y="114300"/>
            <a:ext cx="8855075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85" name="Text Box 45"/>
          <p:cNvSpPr txBox="1">
            <a:spLocks noChangeArrowheads="1"/>
          </p:cNvSpPr>
          <p:nvPr/>
        </p:nvSpPr>
        <p:spPr bwMode="auto">
          <a:xfrm>
            <a:off x="125413" y="1143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Largest fragment mass </a:t>
            </a:r>
            <a:r>
              <a:rPr lang="en-US" altLang="ja-JP" sz="3200" b="1" i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altLang="ja-JP" sz="3200" baseline="-25000">
                <a:solidFill>
                  <a:schemeClr val="bg1"/>
                </a:solidFill>
                <a:latin typeface="Times New Roman" pitchFamily="18" charset="0"/>
              </a:rPr>
              <a:t>large</a:t>
            </a:r>
            <a:r>
              <a:rPr lang="en-US" altLang="ja-JP" sz="3200">
                <a:solidFill>
                  <a:schemeClr val="bg1"/>
                </a:solidFill>
              </a:rPr>
              <a:t>:  </a:t>
            </a:r>
            <a:r>
              <a:rPr lang="en-US" altLang="ja-JP" sz="3200" i="1">
                <a:solidFill>
                  <a:schemeClr val="bg1"/>
                </a:solidFill>
              </a:rPr>
              <a:t>growth efficiency</a:t>
            </a:r>
            <a:endParaRPr lang="en-US" altLang="ja-JP" sz="3200" i="1"/>
          </a:p>
        </p:txBody>
      </p:sp>
      <p:sp>
        <p:nvSpPr>
          <p:cNvPr id="163886" name="Text Box 46"/>
          <p:cNvSpPr txBox="1">
            <a:spLocks noChangeArrowheads="1"/>
          </p:cNvSpPr>
          <p:nvPr/>
        </p:nvSpPr>
        <p:spPr bwMode="auto">
          <a:xfrm>
            <a:off x="5561013" y="1268413"/>
            <a:ext cx="2535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total</a:t>
            </a:r>
          </a:p>
        </p:txBody>
      </p:sp>
      <p:sp>
        <p:nvSpPr>
          <p:cNvPr id="163887" name="Text Box 47"/>
          <p:cNvSpPr txBox="1">
            <a:spLocks noChangeArrowheads="1"/>
          </p:cNvSpPr>
          <p:nvPr/>
        </p:nvSpPr>
        <p:spPr bwMode="auto">
          <a:xfrm>
            <a:off x="5929313" y="2327275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&gt; 0.5</a:t>
            </a:r>
          </a:p>
        </p:txBody>
      </p:sp>
      <p:sp>
        <p:nvSpPr>
          <p:cNvPr id="163888" name="Text Box 48"/>
          <p:cNvSpPr txBox="1">
            <a:spLocks noChangeArrowheads="1"/>
          </p:cNvSpPr>
          <p:nvPr/>
        </p:nvSpPr>
        <p:spPr bwMode="auto">
          <a:xfrm>
            <a:off x="5929313" y="2913063"/>
            <a:ext cx="1193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&lt; 0.5</a:t>
            </a:r>
          </a:p>
        </p:txBody>
      </p:sp>
      <p:sp>
        <p:nvSpPr>
          <p:cNvPr id="163889" name="Text Box 49"/>
          <p:cNvSpPr txBox="1">
            <a:spLocks noChangeArrowheads="1"/>
          </p:cNvSpPr>
          <p:nvPr/>
        </p:nvSpPr>
        <p:spPr bwMode="auto">
          <a:xfrm>
            <a:off x="5719763" y="1816100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sp>
        <p:nvSpPr>
          <p:cNvPr id="163890" name="AutoShape 50"/>
          <p:cNvSpPr>
            <a:spLocks/>
          </p:cNvSpPr>
          <p:nvPr/>
        </p:nvSpPr>
        <p:spPr bwMode="auto">
          <a:xfrm>
            <a:off x="5715000" y="2363788"/>
            <a:ext cx="117475" cy="1163637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891" name="Text Box 51"/>
          <p:cNvSpPr txBox="1">
            <a:spLocks noChangeArrowheads="1"/>
          </p:cNvSpPr>
          <p:nvPr/>
        </p:nvSpPr>
        <p:spPr bwMode="auto">
          <a:xfrm>
            <a:off x="7394575" y="2347913"/>
            <a:ext cx="1560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+ growth</a:t>
            </a:r>
          </a:p>
        </p:txBody>
      </p:sp>
      <p:sp>
        <p:nvSpPr>
          <p:cNvPr id="163892" name="Text Box 52"/>
          <p:cNvSpPr txBox="1">
            <a:spLocks noChangeArrowheads="1"/>
          </p:cNvSpPr>
          <p:nvPr/>
        </p:nvSpPr>
        <p:spPr bwMode="auto">
          <a:xfrm>
            <a:off x="7394575" y="2932113"/>
            <a:ext cx="1570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- growth</a:t>
            </a:r>
          </a:p>
        </p:txBody>
      </p:sp>
      <p:sp>
        <p:nvSpPr>
          <p:cNvPr id="163893" name="Line 53"/>
          <p:cNvSpPr>
            <a:spLocks noChangeShapeType="1"/>
          </p:cNvSpPr>
          <p:nvPr/>
        </p:nvSpPr>
        <p:spPr bwMode="auto">
          <a:xfrm>
            <a:off x="7150100" y="2606675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63894" name="Line 54"/>
          <p:cNvSpPr>
            <a:spLocks noChangeShapeType="1"/>
          </p:cNvSpPr>
          <p:nvPr/>
        </p:nvSpPr>
        <p:spPr bwMode="auto">
          <a:xfrm>
            <a:off x="7150100" y="3211513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5476875" y="4140200"/>
            <a:ext cx="2589213" cy="519113"/>
            <a:chOff x="3522" y="2592"/>
            <a:chExt cx="1631" cy="327"/>
          </a:xfrm>
        </p:grpSpPr>
        <p:sp>
          <p:nvSpPr>
            <p:cNvPr id="163895" name="Text Box 55"/>
            <p:cNvSpPr txBox="1">
              <a:spLocks noChangeArrowheads="1"/>
            </p:cNvSpPr>
            <p:nvPr/>
          </p:nvSpPr>
          <p:spPr bwMode="auto">
            <a:xfrm>
              <a:off x="4139" y="2592"/>
              <a:ext cx="101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/>
                <a:t>Average </a:t>
              </a:r>
            </a:p>
          </p:txBody>
        </p:sp>
        <p:sp>
          <p:nvSpPr>
            <p:cNvPr id="163896" name="AutoShape 56"/>
            <p:cNvSpPr>
              <a:spLocks noChangeArrowheads="1"/>
            </p:cNvSpPr>
            <p:nvPr/>
          </p:nvSpPr>
          <p:spPr bwMode="auto">
            <a:xfrm>
              <a:off x="3522" y="2633"/>
              <a:ext cx="518" cy="25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3898" name="Text Box 58"/>
          <p:cNvSpPr txBox="1">
            <a:spLocks noChangeArrowheads="1"/>
          </p:cNvSpPr>
          <p:nvPr/>
        </p:nvSpPr>
        <p:spPr bwMode="auto">
          <a:xfrm>
            <a:off x="6465888" y="4594225"/>
            <a:ext cx="2497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weighted by </a:t>
            </a:r>
            <a:r>
              <a:rPr lang="en-US" altLang="ja-JP" i="1">
                <a:latin typeface="Times New Roman" pitchFamily="18" charset="0"/>
              </a:rPr>
              <a:t>b</a:t>
            </a:r>
            <a:r>
              <a:rPr lang="en-US" altLang="ja-JP" baseline="3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67" name="Picture 35" descr="maxnum"/>
          <p:cNvPicPr>
            <a:picLocks noChangeAspect="1" noChangeArrowheads="1"/>
          </p:cNvPicPr>
          <p:nvPr/>
        </p:nvPicPr>
        <p:blipFill>
          <a:blip r:embed="rId2" cstate="print"/>
          <a:srcRect l="13089" t="6200" r="8653" b="9967"/>
          <a:stretch>
            <a:fillRect/>
          </a:stretch>
        </p:blipFill>
        <p:spPr bwMode="auto">
          <a:xfrm>
            <a:off x="944563" y="1549400"/>
            <a:ext cx="4425950" cy="4424363"/>
          </a:xfrm>
          <a:prstGeom prst="rect">
            <a:avLst/>
          </a:prstGeom>
          <a:noFill/>
        </p:spPr>
      </p:pic>
      <p:pic>
        <p:nvPicPr>
          <p:cNvPr id="120862" name="Picture 30" descr="maxnum"/>
          <p:cNvPicPr>
            <a:picLocks noChangeAspect="1" noChangeArrowheads="1"/>
          </p:cNvPicPr>
          <p:nvPr/>
        </p:nvPicPr>
        <p:blipFill>
          <a:blip r:embed="rId3" cstate="print"/>
          <a:srcRect l="13089" t="6200" r="8653" b="9967"/>
          <a:stretch>
            <a:fillRect/>
          </a:stretch>
        </p:blipFill>
        <p:spPr bwMode="auto">
          <a:xfrm>
            <a:off x="944563" y="1549400"/>
            <a:ext cx="4429125" cy="4425950"/>
          </a:xfrm>
          <a:prstGeom prst="rect">
            <a:avLst/>
          </a:prstGeom>
          <a:noFill/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870075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911475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396716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0.1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665163" y="5676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665163" y="1325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1747838" y="61388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impact </a:t>
            </a:r>
            <a:r>
              <a:rPr lang="en-US" altLang="ja-JP" sz="2400" b="1">
                <a:latin typeface="Times New Roman" pitchFamily="18" charset="0"/>
              </a:rPr>
              <a:t>/ (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>
                <a:latin typeface="Times New Roman" pitchFamily="18" charset="0"/>
              </a:rPr>
              <a:t> </a:t>
            </a:r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break</a:t>
            </a:r>
            <a:r>
              <a:rPr lang="en-US" altLang="ja-JP" sz="2400" b="1">
                <a:latin typeface="Times New Roman" pitchFamily="18" charset="0"/>
              </a:rPr>
              <a:t>)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f = N</a:t>
            </a:r>
            <a:r>
              <a:rPr lang="en-US" altLang="ja-JP" sz="2400" b="1" baseline="-25000">
                <a:latin typeface="Times New Roman" pitchFamily="18" charset="0"/>
              </a:rPr>
              <a:t>large</a:t>
            </a:r>
            <a:r>
              <a:rPr lang="en-US" altLang="ja-JP" sz="2400" b="1">
                <a:latin typeface="Times New Roman" pitchFamily="18" charset="0"/>
              </a:rPr>
              <a:t> / 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 baseline="-25000">
                <a:latin typeface="Times New Roman" pitchFamily="18" charset="0"/>
              </a:rPr>
              <a:t>total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74663" y="4883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474663" y="40068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74663" y="3124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474663" y="2230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120849" name="Text Box 17"/>
          <p:cNvSpPr txBox="1">
            <a:spLocks noChangeArrowheads="1"/>
          </p:cNvSpPr>
          <p:nvPr/>
        </p:nvSpPr>
        <p:spPr bwMode="auto">
          <a:xfrm>
            <a:off x="4986338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1000</a:t>
            </a: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1789113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3914775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1855788" y="835025"/>
            <a:ext cx="1379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/>
              <a:t> [m/s]</a:t>
            </a:r>
          </a:p>
        </p:txBody>
      </p:sp>
      <p:sp>
        <p:nvSpPr>
          <p:cNvPr id="120853" name="Text Box 21"/>
          <p:cNvSpPr txBox="1">
            <a:spLocks noChangeArrowheads="1"/>
          </p:cNvSpPr>
          <p:nvPr/>
        </p:nvSpPr>
        <p:spPr bwMode="auto">
          <a:xfrm>
            <a:off x="3175000" y="84455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(ice)</a:t>
            </a:r>
          </a:p>
        </p:txBody>
      </p:sp>
      <p:sp>
        <p:nvSpPr>
          <p:cNvPr id="120861" name="Text Box 29"/>
          <p:cNvSpPr txBox="1">
            <a:spLocks noChangeArrowheads="1"/>
          </p:cNvSpPr>
          <p:nvPr/>
        </p:nvSpPr>
        <p:spPr bwMode="auto">
          <a:xfrm>
            <a:off x="5616575" y="700088"/>
            <a:ext cx="2481263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latin typeface="Times New Roman" pitchFamily="18" charset="0"/>
              </a:rPr>
              <a:t>Averaged for</a:t>
            </a:r>
            <a:r>
              <a:rPr lang="en-US" altLang="ja-JP" i="1">
                <a:latin typeface="Times New Roman" pitchFamily="18" charset="0"/>
              </a:rPr>
              <a:t> b</a:t>
            </a:r>
            <a:r>
              <a:rPr lang="en-US" altLang="ja-JP" baseline="30000"/>
              <a:t>2</a:t>
            </a:r>
            <a:endParaRPr lang="en-US" altLang="ja-JP"/>
          </a:p>
        </p:txBody>
      </p:sp>
      <p:sp>
        <p:nvSpPr>
          <p:cNvPr id="120863" name="Text Box 31"/>
          <p:cNvSpPr txBox="1">
            <a:spLocks noChangeArrowheads="1"/>
          </p:cNvSpPr>
          <p:nvPr/>
        </p:nvSpPr>
        <p:spPr bwMode="auto">
          <a:xfrm>
            <a:off x="3881438" y="1651000"/>
            <a:ext cx="1462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8000+8000</a:t>
            </a:r>
          </a:p>
        </p:txBody>
      </p:sp>
      <p:sp>
        <p:nvSpPr>
          <p:cNvPr id="120865" name="AutoShape 33"/>
          <p:cNvSpPr>
            <a:spLocks noChangeArrowheads="1"/>
          </p:cNvSpPr>
          <p:nvPr/>
        </p:nvSpPr>
        <p:spPr bwMode="auto">
          <a:xfrm>
            <a:off x="119063" y="114300"/>
            <a:ext cx="5378450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0866" name="Text Box 34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Growth efficiency averaged</a:t>
            </a:r>
            <a:endParaRPr lang="en-US" altLang="ja-JP" sz="3200" i="1"/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5561013" y="1268413"/>
            <a:ext cx="2535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total</a:t>
            </a:r>
          </a:p>
        </p:txBody>
      </p:sp>
      <p:sp>
        <p:nvSpPr>
          <p:cNvPr id="120878" name="Text Box 46"/>
          <p:cNvSpPr txBox="1">
            <a:spLocks noChangeArrowheads="1"/>
          </p:cNvSpPr>
          <p:nvPr/>
        </p:nvSpPr>
        <p:spPr bwMode="auto">
          <a:xfrm>
            <a:off x="5929313" y="2327275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&gt; 0.5</a:t>
            </a:r>
          </a:p>
        </p:txBody>
      </p:sp>
      <p:sp>
        <p:nvSpPr>
          <p:cNvPr id="120879" name="Text Box 47"/>
          <p:cNvSpPr txBox="1">
            <a:spLocks noChangeArrowheads="1"/>
          </p:cNvSpPr>
          <p:nvPr/>
        </p:nvSpPr>
        <p:spPr bwMode="auto">
          <a:xfrm>
            <a:off x="5929313" y="2913063"/>
            <a:ext cx="1193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&lt; 0.5</a:t>
            </a:r>
          </a:p>
        </p:txBody>
      </p:sp>
      <p:sp>
        <p:nvSpPr>
          <p:cNvPr id="120880" name="Text Box 48"/>
          <p:cNvSpPr txBox="1">
            <a:spLocks noChangeArrowheads="1"/>
          </p:cNvSpPr>
          <p:nvPr/>
        </p:nvSpPr>
        <p:spPr bwMode="auto">
          <a:xfrm>
            <a:off x="5719763" y="1816100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sp>
        <p:nvSpPr>
          <p:cNvPr id="120881" name="AutoShape 49"/>
          <p:cNvSpPr>
            <a:spLocks/>
          </p:cNvSpPr>
          <p:nvPr/>
        </p:nvSpPr>
        <p:spPr bwMode="auto">
          <a:xfrm>
            <a:off x="5715000" y="2363788"/>
            <a:ext cx="117475" cy="1163637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0882" name="Text Box 50"/>
          <p:cNvSpPr txBox="1">
            <a:spLocks noChangeArrowheads="1"/>
          </p:cNvSpPr>
          <p:nvPr/>
        </p:nvSpPr>
        <p:spPr bwMode="auto">
          <a:xfrm>
            <a:off x="7394575" y="2347913"/>
            <a:ext cx="1560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+ growth</a:t>
            </a:r>
          </a:p>
        </p:txBody>
      </p:sp>
      <p:sp>
        <p:nvSpPr>
          <p:cNvPr id="120883" name="Text Box 51"/>
          <p:cNvSpPr txBox="1">
            <a:spLocks noChangeArrowheads="1"/>
          </p:cNvSpPr>
          <p:nvPr/>
        </p:nvSpPr>
        <p:spPr bwMode="auto">
          <a:xfrm>
            <a:off x="7394575" y="2932113"/>
            <a:ext cx="1570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- growth</a:t>
            </a:r>
          </a:p>
        </p:txBody>
      </p:sp>
      <p:sp>
        <p:nvSpPr>
          <p:cNvPr id="120884" name="Line 52"/>
          <p:cNvSpPr>
            <a:spLocks noChangeShapeType="1"/>
          </p:cNvSpPr>
          <p:nvPr/>
        </p:nvSpPr>
        <p:spPr bwMode="auto">
          <a:xfrm>
            <a:off x="7150100" y="2606675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0885" name="Line 53"/>
          <p:cNvSpPr>
            <a:spLocks noChangeShapeType="1"/>
          </p:cNvSpPr>
          <p:nvPr/>
        </p:nvSpPr>
        <p:spPr bwMode="auto">
          <a:xfrm>
            <a:off x="7150100" y="3211513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3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6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87" name="Picture 31" descr="maxnum"/>
          <p:cNvPicPr>
            <a:picLocks noChangeAspect="1" noChangeArrowheads="1"/>
          </p:cNvPicPr>
          <p:nvPr/>
        </p:nvPicPr>
        <p:blipFill>
          <a:blip r:embed="rId2" cstate="print"/>
          <a:srcRect l="13089" t="6200" r="8653" b="9967"/>
          <a:stretch>
            <a:fillRect/>
          </a:stretch>
        </p:blipFill>
        <p:spPr bwMode="auto">
          <a:xfrm>
            <a:off x="941388" y="1550988"/>
            <a:ext cx="4429125" cy="4425950"/>
          </a:xfrm>
          <a:prstGeom prst="rect">
            <a:avLst/>
          </a:prstGeom>
          <a:noFill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1870075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2911475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96716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63575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0.1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665163" y="5676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65163" y="1325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1747838" y="61388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impact </a:t>
            </a:r>
            <a:r>
              <a:rPr lang="en-US" altLang="ja-JP" sz="2400" b="1">
                <a:latin typeface="Times New Roman" pitchFamily="18" charset="0"/>
              </a:rPr>
              <a:t>/ (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>
                <a:latin typeface="Times New Roman" pitchFamily="18" charset="0"/>
              </a:rPr>
              <a:t> </a:t>
            </a:r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break</a:t>
            </a:r>
            <a:r>
              <a:rPr lang="en-US" altLang="ja-JP" sz="2400" b="1">
                <a:latin typeface="Times New Roman" pitchFamily="18" charset="0"/>
              </a:rPr>
              <a:t>)</a:t>
            </a: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latin typeface="Times New Roman" pitchFamily="18" charset="0"/>
              </a:rPr>
              <a:t>f = </a:t>
            </a:r>
            <a:r>
              <a:rPr lang="en-US" altLang="ja-JP" sz="2400" b="1" i="1" dirty="0" err="1">
                <a:latin typeface="Times New Roman" pitchFamily="18" charset="0"/>
              </a:rPr>
              <a:t>N</a:t>
            </a:r>
            <a:r>
              <a:rPr lang="en-US" altLang="ja-JP" sz="2400" b="1" baseline="-25000" dirty="0" err="1">
                <a:latin typeface="Times New Roman" pitchFamily="18" charset="0"/>
              </a:rPr>
              <a:t>large</a:t>
            </a:r>
            <a:r>
              <a:rPr lang="en-US" altLang="ja-JP" sz="2400" b="1" dirty="0">
                <a:latin typeface="Times New Roman" pitchFamily="18" charset="0"/>
              </a:rPr>
              <a:t> / </a:t>
            </a:r>
            <a:r>
              <a:rPr lang="en-US" altLang="ja-JP" sz="2400" b="1" i="1" dirty="0" err="1">
                <a:latin typeface="Times New Roman" pitchFamily="18" charset="0"/>
              </a:rPr>
              <a:t>N</a:t>
            </a:r>
            <a:r>
              <a:rPr lang="en-US" altLang="ja-JP" sz="2400" b="1" baseline="-25000" dirty="0" err="1">
                <a:latin typeface="Times New Roman" pitchFamily="18" charset="0"/>
              </a:rPr>
              <a:t>total</a:t>
            </a:r>
            <a:endParaRPr lang="en-US" altLang="ja-JP" sz="2400" b="1" baseline="-25000" dirty="0">
              <a:latin typeface="Times New Roman" pitchFamily="18" charset="0"/>
            </a:endParaRP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474663" y="4883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474663" y="40068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474663" y="3124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474663" y="2230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121873" name="Text Box 17"/>
          <p:cNvSpPr txBox="1">
            <a:spLocks noChangeArrowheads="1"/>
          </p:cNvSpPr>
          <p:nvPr/>
        </p:nvSpPr>
        <p:spPr bwMode="auto">
          <a:xfrm>
            <a:off x="4986338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1000</a:t>
            </a:r>
          </a:p>
        </p:txBody>
      </p:sp>
      <p:sp>
        <p:nvSpPr>
          <p:cNvPr id="121874" name="Text Box 18"/>
          <p:cNvSpPr txBox="1">
            <a:spLocks noChangeArrowheads="1"/>
          </p:cNvSpPr>
          <p:nvPr/>
        </p:nvSpPr>
        <p:spPr bwMode="auto">
          <a:xfrm>
            <a:off x="1789113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121875" name="Text Box 19"/>
          <p:cNvSpPr txBox="1">
            <a:spLocks noChangeArrowheads="1"/>
          </p:cNvSpPr>
          <p:nvPr/>
        </p:nvSpPr>
        <p:spPr bwMode="auto">
          <a:xfrm>
            <a:off x="3914775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1855788" y="835025"/>
            <a:ext cx="1379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/>
              <a:t> [m/s]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3175000" y="84455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(ice)</a:t>
            </a:r>
          </a:p>
        </p:txBody>
      </p:sp>
      <p:sp>
        <p:nvSpPr>
          <p:cNvPr id="121888" name="Text Box 32"/>
          <p:cNvSpPr txBox="1">
            <a:spLocks noChangeArrowheads="1"/>
          </p:cNvSpPr>
          <p:nvPr/>
        </p:nvSpPr>
        <p:spPr bwMode="auto">
          <a:xfrm>
            <a:off x="5386388" y="4351338"/>
            <a:ext cx="3671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ja-JP" sz="2400"/>
              <a:t>small dependence on</a:t>
            </a:r>
            <a:r>
              <a:rPr lang="en-US" altLang="ja-JP" i="1">
                <a:latin typeface="Times New Roman" pitchFamily="18" charset="0"/>
              </a:rPr>
              <a:t> </a:t>
            </a:r>
            <a:r>
              <a:rPr lang="en-US" altLang="ja-JP" b="1" i="1">
                <a:latin typeface="Times New Roman" pitchFamily="18" charset="0"/>
              </a:rPr>
              <a:t>N</a:t>
            </a:r>
            <a:endParaRPr lang="en-US" altLang="ja-JP" b="1"/>
          </a:p>
        </p:txBody>
      </p:sp>
      <p:sp>
        <p:nvSpPr>
          <p:cNvPr id="121891" name="Rectangle 35"/>
          <p:cNvSpPr>
            <a:spLocks noChangeArrowheads="1"/>
          </p:cNvSpPr>
          <p:nvPr/>
        </p:nvSpPr>
        <p:spPr bwMode="auto">
          <a:xfrm>
            <a:off x="3619500" y="1571625"/>
            <a:ext cx="182563" cy="4391025"/>
          </a:xfrm>
          <a:prstGeom prst="rect">
            <a:avLst/>
          </a:prstGeom>
          <a:solidFill>
            <a:schemeClr val="folHlink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2" name="Text Box 36"/>
          <p:cNvSpPr txBox="1">
            <a:spLocks noChangeArrowheads="1"/>
          </p:cNvSpPr>
          <p:nvPr/>
        </p:nvSpPr>
        <p:spPr bwMode="auto">
          <a:xfrm>
            <a:off x="3130550" y="2117725"/>
            <a:ext cx="1558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~ 60 m/s</a:t>
            </a:r>
          </a:p>
        </p:txBody>
      </p:sp>
      <p:sp>
        <p:nvSpPr>
          <p:cNvPr id="121895" name="AutoShape 39"/>
          <p:cNvSpPr>
            <a:spLocks noChangeArrowheads="1"/>
          </p:cNvSpPr>
          <p:nvPr/>
        </p:nvSpPr>
        <p:spPr bwMode="auto">
          <a:xfrm>
            <a:off x="119063" y="114300"/>
            <a:ext cx="5378450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96" name="Text Box 40"/>
          <p:cNvSpPr txBox="1">
            <a:spLocks noChangeArrowheads="1"/>
          </p:cNvSpPr>
          <p:nvPr/>
        </p:nvSpPr>
        <p:spPr bwMode="auto">
          <a:xfrm>
            <a:off x="125413" y="114300"/>
            <a:ext cx="531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Growth efficiency averaged</a:t>
            </a:r>
            <a:endParaRPr lang="en-US" altLang="ja-JP" sz="3200" i="1"/>
          </a:p>
        </p:txBody>
      </p:sp>
      <p:sp>
        <p:nvSpPr>
          <p:cNvPr id="121898" name="Text Box 42"/>
          <p:cNvSpPr txBox="1">
            <a:spLocks noChangeArrowheads="1"/>
          </p:cNvSpPr>
          <p:nvPr/>
        </p:nvSpPr>
        <p:spPr bwMode="auto">
          <a:xfrm>
            <a:off x="5561013" y="1268413"/>
            <a:ext cx="2535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f</a:t>
            </a:r>
            <a:r>
              <a:rPr lang="en-US" altLang="ja-JP" i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large</a:t>
            </a:r>
            <a:r>
              <a:rPr lang="en-US" altLang="ja-JP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altLang="ja-JP" b="1" i="1">
                <a:solidFill>
                  <a:srgbClr val="FFFF00"/>
                </a:solidFill>
                <a:latin typeface="Times New Roman" pitchFamily="18" charset="0"/>
              </a:rPr>
              <a:t>N</a:t>
            </a:r>
            <a:r>
              <a:rPr lang="en-US" altLang="ja-JP" baseline="-25000">
                <a:solidFill>
                  <a:srgbClr val="FFFF00"/>
                </a:solidFill>
                <a:latin typeface="Times New Roman" pitchFamily="18" charset="0"/>
              </a:rPr>
              <a:t>total</a:t>
            </a: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5929313" y="2327275"/>
            <a:ext cx="119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&gt; 0.5</a:t>
            </a:r>
          </a:p>
        </p:txBody>
      </p:sp>
      <p:sp>
        <p:nvSpPr>
          <p:cNvPr id="121900" name="Text Box 44"/>
          <p:cNvSpPr txBox="1">
            <a:spLocks noChangeArrowheads="1"/>
          </p:cNvSpPr>
          <p:nvPr/>
        </p:nvSpPr>
        <p:spPr bwMode="auto">
          <a:xfrm>
            <a:off x="5929313" y="2913063"/>
            <a:ext cx="1193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>
                <a:latin typeface="Times New Roman" pitchFamily="18" charset="0"/>
              </a:rPr>
              <a:t>f </a:t>
            </a:r>
            <a:r>
              <a:rPr lang="en-US" altLang="ja-JP"/>
              <a:t>&lt; 0.5</a:t>
            </a: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5719763" y="1816100"/>
            <a:ext cx="3033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00"/>
                </a:solidFill>
              </a:rPr>
              <a:t>: growth efficiency</a:t>
            </a:r>
          </a:p>
        </p:txBody>
      </p:sp>
      <p:sp>
        <p:nvSpPr>
          <p:cNvPr id="121902" name="AutoShape 46"/>
          <p:cNvSpPr>
            <a:spLocks/>
          </p:cNvSpPr>
          <p:nvPr/>
        </p:nvSpPr>
        <p:spPr bwMode="auto">
          <a:xfrm>
            <a:off x="5715000" y="2363788"/>
            <a:ext cx="117475" cy="1163637"/>
          </a:xfrm>
          <a:prstGeom prst="leftBrace">
            <a:avLst>
              <a:gd name="adj1" fmla="val 8254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903" name="Text Box 47"/>
          <p:cNvSpPr txBox="1">
            <a:spLocks noChangeArrowheads="1"/>
          </p:cNvSpPr>
          <p:nvPr/>
        </p:nvSpPr>
        <p:spPr bwMode="auto">
          <a:xfrm>
            <a:off x="7394575" y="2347913"/>
            <a:ext cx="15605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+ growth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394575" y="2932113"/>
            <a:ext cx="1570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- growth</a:t>
            </a:r>
          </a:p>
        </p:txBody>
      </p:sp>
      <p:sp>
        <p:nvSpPr>
          <p:cNvPr id="121905" name="Line 49"/>
          <p:cNvSpPr>
            <a:spLocks noChangeShapeType="1"/>
          </p:cNvSpPr>
          <p:nvPr/>
        </p:nvSpPr>
        <p:spPr bwMode="auto">
          <a:xfrm>
            <a:off x="7150100" y="2606675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1906" name="Line 50"/>
          <p:cNvSpPr>
            <a:spLocks noChangeShapeType="1"/>
          </p:cNvSpPr>
          <p:nvPr/>
        </p:nvSpPr>
        <p:spPr bwMode="auto">
          <a:xfrm>
            <a:off x="7150100" y="3211513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1907" name="Text Box 51"/>
          <p:cNvSpPr txBox="1">
            <a:spLocks noChangeArrowheads="1"/>
          </p:cNvSpPr>
          <p:nvPr/>
        </p:nvSpPr>
        <p:spPr bwMode="auto">
          <a:xfrm>
            <a:off x="5616575" y="700088"/>
            <a:ext cx="2481263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latin typeface="Times New Roman" pitchFamily="18" charset="0"/>
              </a:rPr>
              <a:t>Averaged for</a:t>
            </a:r>
            <a:r>
              <a:rPr lang="en-US" altLang="ja-JP" i="1">
                <a:latin typeface="Times New Roman" pitchFamily="18" charset="0"/>
              </a:rPr>
              <a:t> b</a:t>
            </a:r>
            <a:r>
              <a:rPr lang="en-US" altLang="ja-JP" baseline="30000"/>
              <a:t>2</a:t>
            </a:r>
            <a:endParaRPr lang="en-US" altLang="ja-JP"/>
          </a:p>
        </p:txBody>
      </p:sp>
      <p:pic>
        <p:nvPicPr>
          <p:cNvPr id="3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88" grpId="0"/>
      <p:bldP spid="121891" grpId="0" animBg="1"/>
      <p:bldP spid="12189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pic>
        <p:nvPicPr>
          <p:cNvPr id="281631" name="Picture 31" descr="maxnum"/>
          <p:cNvPicPr>
            <a:picLocks noChangeAspect="1" noChangeArrowheads="1"/>
          </p:cNvPicPr>
          <p:nvPr/>
        </p:nvPicPr>
        <p:blipFill>
          <a:blip r:embed="rId3" cstate="print"/>
          <a:srcRect l="13142" t="4999" r="8545" b="9763"/>
          <a:stretch>
            <a:fillRect/>
          </a:stretch>
        </p:blipFill>
        <p:spPr bwMode="auto">
          <a:xfrm>
            <a:off x="938213" y="1539875"/>
            <a:ext cx="4433887" cy="4438650"/>
          </a:xfrm>
          <a:prstGeom prst="rect">
            <a:avLst/>
          </a:prstGeom>
          <a:noFill/>
        </p:spPr>
      </p:pic>
      <p:sp>
        <p:nvSpPr>
          <p:cNvPr id="281603" name="AutoShape 3"/>
          <p:cNvSpPr>
            <a:spLocks noChangeArrowheads="1"/>
          </p:cNvSpPr>
          <p:nvPr/>
        </p:nvSpPr>
        <p:spPr bwMode="auto">
          <a:xfrm>
            <a:off x="119063" y="114300"/>
            <a:ext cx="8855075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125413" y="1143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Averaged </a:t>
            </a:r>
            <a:r>
              <a:rPr lang="en-US" altLang="ja-JP" sz="3200" i="1">
                <a:solidFill>
                  <a:schemeClr val="bg1"/>
                </a:solidFill>
              </a:rPr>
              <a:t>growth efficiency </a:t>
            </a:r>
            <a:r>
              <a:rPr lang="en-US" altLang="ja-JP" sz="3200">
                <a:solidFill>
                  <a:schemeClr val="bg1"/>
                </a:solidFill>
              </a:rPr>
              <a:t>for BCCA clusters</a:t>
            </a:r>
            <a:endParaRPr lang="en-US" altLang="ja-JP" sz="3200"/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5581650" y="1724025"/>
            <a:ext cx="327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ü"/>
            </a:pPr>
            <a:r>
              <a:rPr lang="en-US" altLang="ja-JP"/>
              <a:t>independent of </a:t>
            </a:r>
            <a:r>
              <a:rPr lang="en-US" altLang="ja-JP" b="1" i="1">
                <a:latin typeface="Times New Roman" pitchFamily="18" charset="0"/>
              </a:rPr>
              <a:t>N</a:t>
            </a:r>
            <a:r>
              <a:rPr lang="en-US" altLang="ja-JP"/>
              <a:t> </a:t>
            </a:r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1870075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281607" name="Text Box 7"/>
          <p:cNvSpPr txBox="1">
            <a:spLocks noChangeArrowheads="1"/>
          </p:cNvSpPr>
          <p:nvPr/>
        </p:nvSpPr>
        <p:spPr bwMode="auto">
          <a:xfrm>
            <a:off x="2911475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281608" name="Text Box 8"/>
          <p:cNvSpPr txBox="1">
            <a:spLocks noChangeArrowheads="1"/>
          </p:cNvSpPr>
          <p:nvPr/>
        </p:nvSpPr>
        <p:spPr bwMode="auto">
          <a:xfrm>
            <a:off x="396716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663575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0.1</a:t>
            </a:r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665163" y="5676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665163" y="1325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281612" name="Text Box 12"/>
          <p:cNvSpPr txBox="1">
            <a:spLocks noChangeArrowheads="1"/>
          </p:cNvSpPr>
          <p:nvPr/>
        </p:nvSpPr>
        <p:spPr bwMode="auto">
          <a:xfrm>
            <a:off x="1747838" y="61388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impact </a:t>
            </a:r>
            <a:r>
              <a:rPr lang="en-US" altLang="ja-JP" sz="2400" b="1">
                <a:latin typeface="Times New Roman" pitchFamily="18" charset="0"/>
              </a:rPr>
              <a:t>/ (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>
                <a:latin typeface="Times New Roman" pitchFamily="18" charset="0"/>
              </a:rPr>
              <a:t> </a:t>
            </a:r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break</a:t>
            </a:r>
            <a:r>
              <a:rPr lang="en-US" altLang="ja-JP" sz="2400" b="1">
                <a:latin typeface="Times New Roman" pitchFamily="18" charset="0"/>
              </a:rPr>
              <a:t>)</a:t>
            </a:r>
          </a:p>
        </p:txBody>
      </p:sp>
      <p:sp>
        <p:nvSpPr>
          <p:cNvPr id="281613" name="Text Box 13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f = N</a:t>
            </a:r>
            <a:r>
              <a:rPr lang="en-US" altLang="ja-JP" sz="2400" b="1" baseline="-25000">
                <a:latin typeface="Times New Roman" pitchFamily="18" charset="0"/>
              </a:rPr>
              <a:t>large</a:t>
            </a:r>
            <a:r>
              <a:rPr lang="en-US" altLang="ja-JP" sz="2400" b="1">
                <a:latin typeface="Times New Roman" pitchFamily="18" charset="0"/>
              </a:rPr>
              <a:t> / 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 baseline="-25000">
                <a:latin typeface="Times New Roman" pitchFamily="18" charset="0"/>
              </a:rPr>
              <a:t>total</a:t>
            </a:r>
          </a:p>
        </p:txBody>
      </p:sp>
      <p:sp>
        <p:nvSpPr>
          <p:cNvPr id="281614" name="Text Box 14"/>
          <p:cNvSpPr txBox="1">
            <a:spLocks noChangeArrowheads="1"/>
          </p:cNvSpPr>
          <p:nvPr/>
        </p:nvSpPr>
        <p:spPr bwMode="auto">
          <a:xfrm>
            <a:off x="474663" y="4883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474663" y="40068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281616" name="Text Box 16"/>
          <p:cNvSpPr txBox="1">
            <a:spLocks noChangeArrowheads="1"/>
          </p:cNvSpPr>
          <p:nvPr/>
        </p:nvSpPr>
        <p:spPr bwMode="auto">
          <a:xfrm>
            <a:off x="474663" y="3124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281617" name="Text Box 17"/>
          <p:cNvSpPr txBox="1">
            <a:spLocks noChangeArrowheads="1"/>
          </p:cNvSpPr>
          <p:nvPr/>
        </p:nvSpPr>
        <p:spPr bwMode="auto">
          <a:xfrm>
            <a:off x="474663" y="2230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281618" name="Text Box 18"/>
          <p:cNvSpPr txBox="1">
            <a:spLocks noChangeArrowheads="1"/>
          </p:cNvSpPr>
          <p:nvPr/>
        </p:nvSpPr>
        <p:spPr bwMode="auto">
          <a:xfrm>
            <a:off x="4986338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1000</a:t>
            </a:r>
          </a:p>
        </p:txBody>
      </p:sp>
      <p:sp>
        <p:nvSpPr>
          <p:cNvPr id="281619" name="Text Box 19"/>
          <p:cNvSpPr txBox="1">
            <a:spLocks noChangeArrowheads="1"/>
          </p:cNvSpPr>
          <p:nvPr/>
        </p:nvSpPr>
        <p:spPr bwMode="auto">
          <a:xfrm>
            <a:off x="1760538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281620" name="Text Box 20"/>
          <p:cNvSpPr txBox="1">
            <a:spLocks noChangeArrowheads="1"/>
          </p:cNvSpPr>
          <p:nvPr/>
        </p:nvSpPr>
        <p:spPr bwMode="auto">
          <a:xfrm>
            <a:off x="3889375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281621" name="Text Box 21"/>
          <p:cNvSpPr txBox="1">
            <a:spLocks noChangeArrowheads="1"/>
          </p:cNvSpPr>
          <p:nvPr/>
        </p:nvSpPr>
        <p:spPr bwMode="auto">
          <a:xfrm>
            <a:off x="1855788" y="835025"/>
            <a:ext cx="1379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/>
              <a:t> [m/s]</a:t>
            </a:r>
          </a:p>
        </p:txBody>
      </p:sp>
      <p:sp>
        <p:nvSpPr>
          <p:cNvPr id="281622" name="Text Box 22"/>
          <p:cNvSpPr txBox="1">
            <a:spLocks noChangeArrowheads="1"/>
          </p:cNvSpPr>
          <p:nvPr/>
        </p:nvSpPr>
        <p:spPr bwMode="auto">
          <a:xfrm>
            <a:off x="3175000" y="84455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(ice)</a:t>
            </a:r>
          </a:p>
        </p:txBody>
      </p:sp>
      <p:sp>
        <p:nvSpPr>
          <p:cNvPr id="281629" name="Text Box 29"/>
          <p:cNvSpPr txBox="1">
            <a:spLocks noChangeArrowheads="1"/>
          </p:cNvSpPr>
          <p:nvPr/>
        </p:nvSpPr>
        <p:spPr bwMode="auto">
          <a:xfrm>
            <a:off x="5768975" y="896938"/>
            <a:ext cx="2922588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Averaged over </a:t>
            </a:r>
            <a:r>
              <a:rPr lang="en-US" altLang="ja-JP" b="1" i="1">
                <a:latin typeface="Times New Roman" pitchFamily="18" charset="0"/>
              </a:rPr>
              <a:t>b</a:t>
            </a:r>
            <a:r>
              <a:rPr lang="en-US" altLang="ja-JP" baseline="30000"/>
              <a:t>2</a:t>
            </a:r>
          </a:p>
        </p:txBody>
      </p:sp>
      <p:sp>
        <p:nvSpPr>
          <p:cNvPr id="281632" name="Rectangle 32"/>
          <p:cNvSpPr>
            <a:spLocks noChangeArrowheads="1"/>
          </p:cNvSpPr>
          <p:nvPr/>
        </p:nvSpPr>
        <p:spPr bwMode="auto">
          <a:xfrm>
            <a:off x="3168650" y="1552575"/>
            <a:ext cx="115888" cy="4410075"/>
          </a:xfrm>
          <a:prstGeom prst="rect">
            <a:avLst/>
          </a:prstGeom>
          <a:solidFill>
            <a:schemeClr val="folHlink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1633" name="Text Box 33"/>
          <p:cNvSpPr txBox="1">
            <a:spLocks noChangeArrowheads="1"/>
          </p:cNvSpPr>
          <p:nvPr/>
        </p:nvSpPr>
        <p:spPr bwMode="auto">
          <a:xfrm>
            <a:off x="2679700" y="2117725"/>
            <a:ext cx="1558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~ 37 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8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29" grpId="0" animBg="1"/>
      <p:bldP spid="281632" grpId="0" animBg="1"/>
      <p:bldP spid="2816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285699" name="AutoShape 3"/>
          <p:cNvSpPr>
            <a:spLocks noChangeArrowheads="1"/>
          </p:cNvSpPr>
          <p:nvPr/>
        </p:nvSpPr>
        <p:spPr bwMode="auto">
          <a:xfrm>
            <a:off x="119063" y="114300"/>
            <a:ext cx="8855075" cy="6492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125413" y="114300"/>
            <a:ext cx="883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3200">
                <a:solidFill>
                  <a:schemeClr val="bg1"/>
                </a:solidFill>
              </a:rPr>
              <a:t>Averaged </a:t>
            </a:r>
            <a:r>
              <a:rPr lang="en-US" altLang="ja-JP" sz="3200" i="1">
                <a:solidFill>
                  <a:schemeClr val="bg1"/>
                </a:solidFill>
              </a:rPr>
              <a:t>growth efficiency </a:t>
            </a:r>
            <a:r>
              <a:rPr lang="en-US" altLang="ja-JP" sz="3200">
                <a:solidFill>
                  <a:schemeClr val="bg1"/>
                </a:solidFill>
              </a:rPr>
              <a:t>:</a:t>
            </a:r>
            <a:r>
              <a:rPr lang="en-US" altLang="ja-JP" sz="3200" i="1">
                <a:solidFill>
                  <a:schemeClr val="bg1"/>
                </a:solidFill>
              </a:rPr>
              <a:t> BCCA &amp; BPCA</a:t>
            </a:r>
            <a:endParaRPr lang="en-US" altLang="ja-JP" sz="3200" i="1"/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1870075" y="5935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285703" name="Text Box 7"/>
          <p:cNvSpPr txBox="1">
            <a:spLocks noChangeArrowheads="1"/>
          </p:cNvSpPr>
          <p:nvPr/>
        </p:nvSpPr>
        <p:spPr bwMode="auto">
          <a:xfrm>
            <a:off x="2911475" y="59356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3967163" y="5935663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285705" name="Text Box 9"/>
          <p:cNvSpPr txBox="1">
            <a:spLocks noChangeArrowheads="1"/>
          </p:cNvSpPr>
          <p:nvPr/>
        </p:nvSpPr>
        <p:spPr bwMode="auto">
          <a:xfrm>
            <a:off x="663575" y="593566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0.1</a:t>
            </a:r>
          </a:p>
        </p:txBody>
      </p:sp>
      <p:sp>
        <p:nvSpPr>
          <p:cNvPr id="285706" name="Text Box 10"/>
          <p:cNvSpPr txBox="1">
            <a:spLocks noChangeArrowheads="1"/>
          </p:cNvSpPr>
          <p:nvPr/>
        </p:nvSpPr>
        <p:spPr bwMode="auto">
          <a:xfrm>
            <a:off x="665163" y="56769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</a:t>
            </a:r>
          </a:p>
        </p:txBody>
      </p:sp>
      <p:sp>
        <p:nvSpPr>
          <p:cNvPr id="285707" name="Text Box 11"/>
          <p:cNvSpPr txBox="1">
            <a:spLocks noChangeArrowheads="1"/>
          </p:cNvSpPr>
          <p:nvPr/>
        </p:nvSpPr>
        <p:spPr bwMode="auto">
          <a:xfrm>
            <a:off x="665163" y="1325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</a:t>
            </a:r>
          </a:p>
        </p:txBody>
      </p:sp>
      <p:sp>
        <p:nvSpPr>
          <p:cNvPr id="285708" name="Text Box 12"/>
          <p:cNvSpPr txBox="1">
            <a:spLocks noChangeArrowheads="1"/>
          </p:cNvSpPr>
          <p:nvPr/>
        </p:nvSpPr>
        <p:spPr bwMode="auto">
          <a:xfrm>
            <a:off x="1747838" y="6138863"/>
            <a:ext cx="240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impact </a:t>
            </a:r>
            <a:r>
              <a:rPr lang="en-US" altLang="ja-JP" sz="2400" b="1">
                <a:latin typeface="Times New Roman" pitchFamily="18" charset="0"/>
              </a:rPr>
              <a:t>/ (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>
                <a:latin typeface="Times New Roman" pitchFamily="18" charset="0"/>
              </a:rPr>
              <a:t> </a:t>
            </a:r>
            <a:r>
              <a:rPr lang="en-US" altLang="ja-JP" sz="2400" b="1" i="1">
                <a:latin typeface="Times New Roman" pitchFamily="18" charset="0"/>
              </a:rPr>
              <a:t>E</a:t>
            </a:r>
            <a:r>
              <a:rPr lang="en-US" altLang="ja-JP" sz="2400" b="1" baseline="-25000">
                <a:latin typeface="Times New Roman" pitchFamily="18" charset="0"/>
              </a:rPr>
              <a:t>break</a:t>
            </a:r>
            <a:r>
              <a:rPr lang="en-US" altLang="ja-JP" sz="2400" b="1">
                <a:latin typeface="Times New Roman" pitchFamily="18" charset="0"/>
              </a:rPr>
              <a:t>)</a:t>
            </a:r>
          </a:p>
        </p:txBody>
      </p:sp>
      <p:sp>
        <p:nvSpPr>
          <p:cNvPr id="285709" name="Text Box 13"/>
          <p:cNvSpPr txBox="1">
            <a:spLocks noChangeArrowheads="1"/>
          </p:cNvSpPr>
          <p:nvPr/>
        </p:nvSpPr>
        <p:spPr bwMode="auto">
          <a:xfrm rot="-5400000">
            <a:off x="-835025" y="3176588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f = N</a:t>
            </a:r>
            <a:r>
              <a:rPr lang="en-US" altLang="ja-JP" sz="2400" b="1" baseline="-25000">
                <a:latin typeface="Times New Roman" pitchFamily="18" charset="0"/>
              </a:rPr>
              <a:t>large</a:t>
            </a:r>
            <a:r>
              <a:rPr lang="en-US" altLang="ja-JP" sz="2400" b="1">
                <a:latin typeface="Times New Roman" pitchFamily="18" charset="0"/>
              </a:rPr>
              <a:t> / </a:t>
            </a:r>
            <a:r>
              <a:rPr lang="en-US" altLang="ja-JP" sz="2400" b="1" i="1">
                <a:latin typeface="Times New Roman" pitchFamily="18" charset="0"/>
              </a:rPr>
              <a:t>N</a:t>
            </a:r>
            <a:r>
              <a:rPr lang="en-US" altLang="ja-JP" sz="2400" b="1" baseline="-25000">
                <a:latin typeface="Times New Roman" pitchFamily="18" charset="0"/>
              </a:rPr>
              <a:t>total</a:t>
            </a:r>
          </a:p>
        </p:txBody>
      </p:sp>
      <p:sp>
        <p:nvSpPr>
          <p:cNvPr id="285710" name="Text Box 14"/>
          <p:cNvSpPr txBox="1">
            <a:spLocks noChangeArrowheads="1"/>
          </p:cNvSpPr>
          <p:nvPr/>
        </p:nvSpPr>
        <p:spPr bwMode="auto">
          <a:xfrm>
            <a:off x="474663" y="48831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0.2</a:t>
            </a:r>
          </a:p>
        </p:txBody>
      </p:sp>
      <p:sp>
        <p:nvSpPr>
          <p:cNvPr id="285711" name="Text Box 15"/>
          <p:cNvSpPr txBox="1">
            <a:spLocks noChangeArrowheads="1"/>
          </p:cNvSpPr>
          <p:nvPr/>
        </p:nvSpPr>
        <p:spPr bwMode="auto">
          <a:xfrm>
            <a:off x="474663" y="40068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0.4</a:t>
            </a:r>
          </a:p>
        </p:txBody>
      </p:sp>
      <p:sp>
        <p:nvSpPr>
          <p:cNvPr id="285712" name="Text Box 16"/>
          <p:cNvSpPr txBox="1">
            <a:spLocks noChangeArrowheads="1"/>
          </p:cNvSpPr>
          <p:nvPr/>
        </p:nvSpPr>
        <p:spPr bwMode="auto">
          <a:xfrm>
            <a:off x="474663" y="3124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0.6</a:t>
            </a:r>
          </a:p>
        </p:txBody>
      </p:sp>
      <p:sp>
        <p:nvSpPr>
          <p:cNvPr id="285713" name="Text Box 17"/>
          <p:cNvSpPr txBox="1">
            <a:spLocks noChangeArrowheads="1"/>
          </p:cNvSpPr>
          <p:nvPr/>
        </p:nvSpPr>
        <p:spPr bwMode="auto">
          <a:xfrm>
            <a:off x="474663" y="22304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0.8</a:t>
            </a:r>
          </a:p>
        </p:txBody>
      </p:sp>
      <p:sp>
        <p:nvSpPr>
          <p:cNvPr id="285714" name="Text Box 18"/>
          <p:cNvSpPr txBox="1">
            <a:spLocks noChangeArrowheads="1"/>
          </p:cNvSpPr>
          <p:nvPr/>
        </p:nvSpPr>
        <p:spPr bwMode="auto">
          <a:xfrm>
            <a:off x="4986338" y="59356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1000</a:t>
            </a:r>
          </a:p>
        </p:txBody>
      </p:sp>
      <p:sp>
        <p:nvSpPr>
          <p:cNvPr id="285715" name="Text Box 19"/>
          <p:cNvSpPr txBox="1">
            <a:spLocks noChangeArrowheads="1"/>
          </p:cNvSpPr>
          <p:nvPr/>
        </p:nvSpPr>
        <p:spPr bwMode="auto">
          <a:xfrm>
            <a:off x="1760538" y="11953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</a:t>
            </a:r>
          </a:p>
        </p:txBody>
      </p:sp>
      <p:sp>
        <p:nvSpPr>
          <p:cNvPr id="285716" name="Text Box 20"/>
          <p:cNvSpPr txBox="1">
            <a:spLocks noChangeArrowheads="1"/>
          </p:cNvSpPr>
          <p:nvPr/>
        </p:nvSpPr>
        <p:spPr bwMode="auto">
          <a:xfrm>
            <a:off x="3889375" y="118427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/>
              <a:t>100</a:t>
            </a:r>
          </a:p>
        </p:txBody>
      </p:sp>
      <p:sp>
        <p:nvSpPr>
          <p:cNvPr id="285717" name="Text Box 21"/>
          <p:cNvSpPr txBox="1">
            <a:spLocks noChangeArrowheads="1"/>
          </p:cNvSpPr>
          <p:nvPr/>
        </p:nvSpPr>
        <p:spPr bwMode="auto">
          <a:xfrm>
            <a:off x="1855788" y="835025"/>
            <a:ext cx="1379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i="1">
                <a:latin typeface="Times New Roman" pitchFamily="18" charset="0"/>
              </a:rPr>
              <a:t>v</a:t>
            </a:r>
            <a:r>
              <a:rPr lang="en-US" altLang="ja-JP" sz="2400" baseline="-25000">
                <a:latin typeface="Times New Roman" pitchFamily="18" charset="0"/>
              </a:rPr>
              <a:t>imp</a:t>
            </a:r>
            <a:r>
              <a:rPr lang="en-US" altLang="ja-JP" sz="2400"/>
              <a:t> [m/s]</a:t>
            </a:r>
          </a:p>
        </p:txBody>
      </p:sp>
      <p:sp>
        <p:nvSpPr>
          <p:cNvPr id="285718" name="Text Box 22"/>
          <p:cNvSpPr txBox="1">
            <a:spLocks noChangeArrowheads="1"/>
          </p:cNvSpPr>
          <p:nvPr/>
        </p:nvSpPr>
        <p:spPr bwMode="auto">
          <a:xfrm>
            <a:off x="3175000" y="84455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(ice)</a:t>
            </a:r>
          </a:p>
        </p:txBody>
      </p:sp>
      <p:sp>
        <p:nvSpPr>
          <p:cNvPr id="285724" name="Text Box 28"/>
          <p:cNvSpPr txBox="1">
            <a:spLocks noChangeArrowheads="1"/>
          </p:cNvSpPr>
          <p:nvPr/>
        </p:nvSpPr>
        <p:spPr bwMode="auto">
          <a:xfrm>
            <a:off x="5768975" y="896938"/>
            <a:ext cx="2922588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Averaged over </a:t>
            </a:r>
            <a:r>
              <a:rPr lang="en-US" altLang="ja-JP" b="1" i="1">
                <a:latin typeface="Times New Roman" pitchFamily="18" charset="0"/>
              </a:rPr>
              <a:t>b</a:t>
            </a:r>
            <a:r>
              <a:rPr lang="en-US" altLang="ja-JP" baseline="30000"/>
              <a:t>2</a:t>
            </a:r>
          </a:p>
        </p:txBody>
      </p:sp>
      <p:pic>
        <p:nvPicPr>
          <p:cNvPr id="285726" name="Picture 30" descr="maxnum"/>
          <p:cNvPicPr>
            <a:picLocks noChangeAspect="1" noChangeArrowheads="1"/>
          </p:cNvPicPr>
          <p:nvPr/>
        </p:nvPicPr>
        <p:blipFill>
          <a:blip r:embed="rId3" cstate="print"/>
          <a:srcRect l="12927" t="4529" r="8545" b="9940"/>
          <a:stretch>
            <a:fillRect/>
          </a:stretch>
        </p:blipFill>
        <p:spPr bwMode="auto">
          <a:xfrm>
            <a:off x="938213" y="1539875"/>
            <a:ext cx="4445000" cy="4451350"/>
          </a:xfrm>
          <a:prstGeom prst="rect">
            <a:avLst/>
          </a:prstGeom>
          <a:noFill/>
        </p:spPr>
      </p:pic>
      <p:sp>
        <p:nvSpPr>
          <p:cNvPr id="285728" name="Rectangle 32"/>
          <p:cNvSpPr>
            <a:spLocks noChangeArrowheads="1"/>
          </p:cNvSpPr>
          <p:nvPr/>
        </p:nvSpPr>
        <p:spPr bwMode="auto">
          <a:xfrm>
            <a:off x="3171825" y="1571625"/>
            <a:ext cx="630238" cy="4391025"/>
          </a:xfrm>
          <a:prstGeom prst="rect">
            <a:avLst/>
          </a:prstGeom>
          <a:solidFill>
            <a:schemeClr val="folHlink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5729" name="Text Box 33"/>
          <p:cNvSpPr txBox="1">
            <a:spLocks noChangeArrowheads="1"/>
          </p:cNvSpPr>
          <p:nvPr/>
        </p:nvSpPr>
        <p:spPr bwMode="auto">
          <a:xfrm>
            <a:off x="2803525" y="1770063"/>
            <a:ext cx="20939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3300"/>
                </a:solidFill>
              </a:rPr>
              <a:t>40 ~ 60 m/s</a:t>
            </a:r>
          </a:p>
        </p:txBody>
      </p:sp>
      <p:sp>
        <p:nvSpPr>
          <p:cNvPr id="285731" name="Text Box 35"/>
          <p:cNvSpPr txBox="1">
            <a:spLocks noChangeArrowheads="1"/>
          </p:cNvSpPr>
          <p:nvPr/>
        </p:nvSpPr>
        <p:spPr bwMode="auto">
          <a:xfrm>
            <a:off x="5383213" y="2700338"/>
            <a:ext cx="3862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/>
              <a:t>Actual dust structure:</a:t>
            </a:r>
          </a:p>
          <a:p>
            <a:r>
              <a:rPr lang="en-US" altLang="ja-JP" sz="2400"/>
              <a:t>between </a:t>
            </a:r>
            <a:r>
              <a:rPr lang="en-US" altLang="ja-JP" sz="2400">
                <a:solidFill>
                  <a:srgbClr val="FFFF00"/>
                </a:solidFill>
              </a:rPr>
              <a:t>BCCA</a:t>
            </a:r>
            <a:r>
              <a:rPr lang="en-US" altLang="ja-JP" sz="2400"/>
              <a:t> and </a:t>
            </a:r>
            <a:r>
              <a:rPr lang="en-US" altLang="ja-JP" sz="2400">
                <a:solidFill>
                  <a:srgbClr val="FFFF00"/>
                </a:solidFill>
              </a:rPr>
              <a:t>BPCA</a:t>
            </a:r>
            <a:r>
              <a:rPr lang="en-US" altLang="ja-JP" sz="2400"/>
              <a:t> </a:t>
            </a:r>
          </a:p>
        </p:txBody>
      </p:sp>
      <p:sp>
        <p:nvSpPr>
          <p:cNvPr id="285732" name="Text Box 36"/>
          <p:cNvSpPr txBox="1">
            <a:spLocks noChangeArrowheads="1"/>
          </p:cNvSpPr>
          <p:nvPr/>
        </p:nvSpPr>
        <p:spPr bwMode="auto">
          <a:xfrm>
            <a:off x="3946525" y="3355975"/>
            <a:ext cx="1073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chemeClr val="bg1"/>
                </a:solidFill>
                <a:latin typeface="Times New Roman" pitchFamily="18" charset="0"/>
              </a:rPr>
              <a:t>BPCA</a:t>
            </a:r>
          </a:p>
        </p:txBody>
      </p:sp>
      <p:sp>
        <p:nvSpPr>
          <p:cNvPr id="285733" name="Text Box 37"/>
          <p:cNvSpPr txBox="1">
            <a:spLocks noChangeArrowheads="1"/>
          </p:cNvSpPr>
          <p:nvPr/>
        </p:nvSpPr>
        <p:spPr bwMode="auto">
          <a:xfrm>
            <a:off x="1685925" y="3355975"/>
            <a:ext cx="109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i="1">
                <a:solidFill>
                  <a:schemeClr val="bg1"/>
                </a:solidFill>
                <a:latin typeface="Times New Roman" pitchFamily="18" charset="0"/>
              </a:rPr>
              <a:t>BCCA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4" grpId="0" animBg="1"/>
      <p:bldP spid="285728" grpId="0" animBg="1"/>
      <p:bldP spid="2857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タイトル 17"/>
          <p:cNvSpPr>
            <a:spLocks noGrp="1"/>
          </p:cNvSpPr>
          <p:nvPr>
            <p:ph type="title"/>
          </p:nvPr>
        </p:nvSpPr>
        <p:spPr>
          <a:xfrm>
            <a:off x="457200" y="0"/>
            <a:ext cx="7470775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Bouncing Problem</a:t>
            </a:r>
            <a:endParaRPr lang="ja-JP" altLang="en-US" dirty="0" smtClean="0"/>
          </a:p>
        </p:txBody>
      </p:sp>
      <p:pic>
        <p:nvPicPr>
          <p:cNvPr id="25" name="Picture 13" descr="povanim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3975" y="3473450"/>
            <a:ext cx="3656013" cy="27416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3694113" y="2894012"/>
            <a:ext cx="49039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 </a:t>
            </a:r>
            <a:r>
              <a:rPr lang="en-US" altLang="ja-JP" dirty="0" err="1" smtClean="0">
                <a:solidFill>
                  <a:srgbClr val="FFFFFF"/>
                </a:solidFill>
              </a:rPr>
              <a:t>Collisional</a:t>
            </a:r>
            <a:r>
              <a:rPr lang="en-US" altLang="ja-JP" dirty="0" smtClean="0">
                <a:solidFill>
                  <a:srgbClr val="FFFFFF"/>
                </a:solidFill>
              </a:rPr>
              <a:t> growth is feasible!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718463" y="1112625"/>
            <a:ext cx="72298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</a:rPr>
              <a:t>“Bouncing” prevents dust from growing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668338" y="2066925"/>
            <a:ext cx="52437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Previous numerical </a:t>
            </a:r>
            <a:r>
              <a:rPr lang="en-US" altLang="ja-JP" dirty="0" err="1" smtClean="0">
                <a:solidFill>
                  <a:srgbClr val="FFFFFF"/>
                </a:solidFill>
              </a:rPr>
              <a:t>simulaitons</a:t>
            </a:r>
            <a:r>
              <a:rPr lang="en-US" altLang="ja-JP" dirty="0" smtClean="0">
                <a:solidFill>
                  <a:srgbClr val="FFFFFF"/>
                </a:solidFill>
              </a:rPr>
              <a:t>: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5699125" y="1960563"/>
            <a:ext cx="29490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 err="1">
                <a:solidFill>
                  <a:srgbClr val="FFFFFF"/>
                </a:solidFill>
                <a:latin typeface="Times New Roman" pitchFamily="18" charset="0"/>
              </a:rPr>
              <a:t>Dominik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</a:rPr>
              <a:t> &amp; </a:t>
            </a:r>
            <a:r>
              <a:rPr lang="en-US" altLang="ja-JP" sz="1800" dirty="0" err="1">
                <a:solidFill>
                  <a:srgbClr val="FFFFFF"/>
                </a:solidFill>
                <a:latin typeface="Times New Roman" pitchFamily="18" charset="0"/>
              </a:rPr>
              <a:t>Tielens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</a:rPr>
              <a:t> 1997; </a:t>
            </a:r>
          </a:p>
          <a:p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</a:rPr>
              <a:t>Wada et al. 2007, 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</a:rPr>
              <a:t>2008, 2009;</a:t>
            </a:r>
            <a:endParaRPr lang="en-US" altLang="ja-JP" sz="1800" dirty="0">
              <a:solidFill>
                <a:srgbClr val="FFFFFF"/>
              </a:solidFill>
              <a:latin typeface="Times New Roman" pitchFamily="18" charset="0"/>
            </a:endParaRPr>
          </a:p>
          <a:p>
            <a:r>
              <a:rPr lang="en-US" altLang="ja-JP" sz="1800" dirty="0" err="1">
                <a:solidFill>
                  <a:srgbClr val="FFFFFF"/>
                </a:solidFill>
                <a:latin typeface="Times New Roman" pitchFamily="18" charset="0"/>
              </a:rPr>
              <a:t>Suyama</a:t>
            </a:r>
            <a:r>
              <a:rPr lang="en-US" altLang="ja-JP" sz="1800" dirty="0">
                <a:solidFill>
                  <a:srgbClr val="FFFFFF"/>
                </a:solidFill>
                <a:latin typeface="Times New Roman" pitchFamily="18" charset="0"/>
              </a:rPr>
              <a:t> et al. </a:t>
            </a:r>
            <a:r>
              <a:rPr lang="en-US" altLang="ja-JP" sz="1800" dirty="0" smtClean="0">
                <a:solidFill>
                  <a:srgbClr val="FFFFFF"/>
                </a:solidFill>
                <a:latin typeface="Times New Roman" pitchFamily="18" charset="0"/>
              </a:rPr>
              <a:t>2008, etc…</a:t>
            </a:r>
            <a:endParaRPr lang="en-US" altLang="ja-JP" sz="1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1392238" y="3411538"/>
            <a:ext cx="5991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i="1">
                <a:solidFill>
                  <a:srgbClr val="FFFFFF"/>
                </a:solidFill>
                <a:latin typeface="Times New Roman" pitchFamily="18" charset="0"/>
              </a:rPr>
              <a:t>BPCA, N</a:t>
            </a:r>
            <a:r>
              <a:rPr lang="en-US" altLang="ja-JP" sz="1600">
                <a:solidFill>
                  <a:srgbClr val="FFFFFF"/>
                </a:solidFill>
              </a:rPr>
              <a:t>=8000+8000, ice, </a:t>
            </a:r>
            <a:r>
              <a:rPr lang="en-US" altLang="ja-JP" sz="1600" i="1">
                <a:solidFill>
                  <a:srgbClr val="FFFFFF"/>
                </a:solidFill>
                <a:latin typeface="Symbol" pitchFamily="18" charset="2"/>
              </a:rPr>
              <a:t>x</a:t>
            </a:r>
            <a:r>
              <a:rPr lang="en-US" altLang="ja-JP" sz="1600" baseline="-25000">
                <a:solidFill>
                  <a:srgbClr val="FFFFFF"/>
                </a:solidFill>
                <a:latin typeface="Times New Roman" pitchFamily="18" charset="0"/>
              </a:rPr>
              <a:t>c </a:t>
            </a:r>
            <a:r>
              <a:rPr lang="en-US" altLang="ja-JP" sz="1600">
                <a:solidFill>
                  <a:srgbClr val="FFFFFF"/>
                </a:solidFill>
              </a:rPr>
              <a:t>= 8</a:t>
            </a:r>
            <a:r>
              <a:rPr lang="en-US" altLang="ja-JP" sz="1600">
                <a:solidFill>
                  <a:srgbClr val="FFFFFF"/>
                </a:solidFill>
                <a:cs typeface="Arial" charset="0"/>
              </a:rPr>
              <a:t>Å, </a:t>
            </a:r>
            <a:r>
              <a:rPr lang="en-US" altLang="ja-JP" sz="16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altLang="ja-JP" sz="16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col </a:t>
            </a:r>
            <a:r>
              <a:rPr lang="en-US" altLang="ja-JP" sz="16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70 m/s  ( </a:t>
            </a:r>
            <a:r>
              <a:rPr lang="en-US" altLang="ja-JP" sz="16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E</a:t>
            </a:r>
            <a:r>
              <a:rPr lang="en-US" altLang="ja-JP" sz="16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imp </a:t>
            </a:r>
            <a:r>
              <a:rPr lang="en-US" altLang="ja-JP" sz="16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= 42 </a:t>
            </a:r>
            <a:r>
              <a:rPr lang="en-US" altLang="ja-JP" sz="1600" i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NE</a:t>
            </a:r>
            <a:r>
              <a:rPr lang="en-US" altLang="ja-JP" sz="1600" baseline="-250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break </a:t>
            </a:r>
            <a:r>
              <a:rPr lang="en-US" altLang="ja-JP" sz="160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  <p:pic>
        <p:nvPicPr>
          <p:cNvPr id="9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990600" y="2894012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No bouncing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3305175" y="3041322"/>
            <a:ext cx="390525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7" name="Picture 3" descr="C:\Documents and Settings\wada\My Documents\papers\dust_collision\Guettler_etal_2009b\Fig5_Guettler_etal_2009b (submitted)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1" y="930174"/>
            <a:ext cx="4023360" cy="3596640"/>
          </a:xfrm>
          <a:prstGeom prst="rect">
            <a:avLst/>
          </a:prstGeom>
          <a:noFill/>
        </p:spPr>
      </p:pic>
      <p:pic>
        <p:nvPicPr>
          <p:cNvPr id="5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49645" y="3462009"/>
            <a:ext cx="2794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err="1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</a:rPr>
              <a:t>Güttler</a:t>
            </a:r>
            <a:r>
              <a:rPr lang="en-US" altLang="ja-JP" dirty="0" smtClean="0">
                <a:solidFill>
                  <a:srgbClr val="FFFFFF"/>
                </a:solidFill>
                <a:latin typeface="Times New Roman" pitchFamily="18" charset="0"/>
                <a:ea typeface="HGｺﾞｼｯｸM" pitchFamily="49" charset="-128"/>
              </a:rPr>
              <a:t> et al. 2010</a:t>
            </a:r>
            <a:endParaRPr lang="en-US" altLang="ja-JP" dirty="0">
              <a:solidFill>
                <a:srgbClr val="FFFFFF"/>
              </a:solidFill>
              <a:latin typeface="Times New Roman" pitchFamily="18" charset="0"/>
              <a:ea typeface="HGｺﾞｼｯｸM" pitchFamily="49" charset="-128"/>
              <a:cs typeface="Arial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46854" y="486209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solidFill>
                  <a:srgbClr val="FFFFFF"/>
                </a:solidFill>
              </a:rPr>
              <a:t>Stiking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22124" y="4862097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</a:rPr>
              <a:t>Bouncing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88234" y="4677431"/>
            <a:ext cx="2255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</a:rPr>
              <a:t>Fragmentation 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</a:rPr>
              <a:t>and/or sticking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5" name="下矢印 14"/>
          <p:cNvSpPr/>
          <p:nvPr/>
        </p:nvSpPr>
        <p:spPr>
          <a:xfrm rot="16200000">
            <a:off x="4116763" y="3092012"/>
            <a:ext cx="128915" cy="5101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30154" y="5358634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ja-JP" baseline="-25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</a:t>
            </a:r>
            <a:endParaRPr lang="ja-JP" altLang="en-US" baseline="-25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55767" y="5618106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</a:rPr>
              <a:t>~ 1 m/s</a:t>
            </a:r>
            <a:endParaRPr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567562" y="-141894"/>
            <a:ext cx="7470775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Bouncing in experiments</a:t>
            </a:r>
            <a:endParaRPr lang="ja-JP" altLang="en-US" dirty="0" smtClean="0"/>
          </a:p>
        </p:txBody>
      </p:sp>
      <p:cxnSp>
        <p:nvCxnSpPr>
          <p:cNvPr id="20" name="直線コネクタ 19"/>
          <p:cNvCxnSpPr/>
          <p:nvPr/>
        </p:nvCxnSpPr>
        <p:spPr>
          <a:xfrm rot="5400000">
            <a:off x="2790484" y="5234149"/>
            <a:ext cx="81981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rot="5400000">
            <a:off x="5039699" y="5213128"/>
            <a:ext cx="81981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70775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Bouncing condition</a:t>
            </a:r>
            <a:endParaRPr lang="ja-JP" altLang="en-US" dirty="0" smtClean="0"/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14313" y="1000125"/>
            <a:ext cx="871537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ja-JP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ＭＳ Ｐゴシック"/>
              </a:rPr>
              <a:t>Why bouncing in experiments</a:t>
            </a:r>
            <a:r>
              <a:rPr lang="ja-JP" altLang="en-US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ＭＳ Ｐゴシック"/>
              </a:rPr>
              <a:t>？</a:t>
            </a:r>
            <a:endParaRPr lang="ja-JP" altLang="en-US" sz="3200" kern="0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ＭＳ Ｐゴシック"/>
            </a:endParaRPr>
          </a:p>
          <a:p>
            <a:pPr marL="34290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  <a:defRPr/>
            </a:pPr>
            <a:r>
              <a:rPr lang="en-US" altLang="ja-JP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ＭＳ Ｐゴシック"/>
              </a:rPr>
              <a:t>What’s the condition for bouncing</a:t>
            </a:r>
            <a:r>
              <a:rPr lang="ja-JP" altLang="en-US" sz="32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ea typeface="ＭＳ Ｐゴシック"/>
              </a:rPr>
              <a:t>？</a:t>
            </a:r>
            <a:endParaRPr lang="ja-JP" altLang="en-US" sz="3200" kern="0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110758" y="2329938"/>
            <a:ext cx="90332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3600" u="sng" dirty="0" smtClean="0">
                <a:solidFill>
                  <a:srgbClr val="FFFFFF"/>
                </a:solidFill>
              </a:rPr>
              <a:t>Hypothesis</a:t>
            </a:r>
            <a:r>
              <a:rPr lang="ja-JP" altLang="en-US" sz="3600" u="sng" dirty="0" smtClean="0">
                <a:solidFill>
                  <a:srgbClr val="FFFFFF"/>
                </a:solidFill>
              </a:rPr>
              <a:t>： </a:t>
            </a:r>
            <a:r>
              <a:rPr lang="en-US" altLang="ja-JP" sz="3600" u="sng" dirty="0" smtClean="0">
                <a:solidFill>
                  <a:srgbClr val="FFFFFF"/>
                </a:solidFill>
              </a:rPr>
              <a:t>Number of contacts controls</a:t>
            </a:r>
            <a:r>
              <a:rPr lang="ja-JP" altLang="en-US" sz="3600" u="sng" dirty="0" smtClean="0">
                <a:solidFill>
                  <a:srgbClr val="FFFFFF"/>
                </a:solidFill>
              </a:rPr>
              <a:t>？</a:t>
            </a:r>
            <a:endParaRPr lang="ja-JP" altLang="en-US" sz="3600" u="sng" dirty="0">
              <a:solidFill>
                <a:srgbClr val="FFFFFF"/>
              </a:solidFill>
            </a:endParaRPr>
          </a:p>
        </p:txBody>
      </p:sp>
      <p:sp>
        <p:nvSpPr>
          <p:cNvPr id="52229" name="Text Box 8"/>
          <p:cNvSpPr txBox="1">
            <a:spLocks noChangeArrowheads="1"/>
          </p:cNvSpPr>
          <p:nvPr/>
        </p:nvSpPr>
        <p:spPr bwMode="auto">
          <a:xfrm>
            <a:off x="486905" y="4490473"/>
            <a:ext cx="61446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dirty="0" smtClean="0">
                <a:solidFill>
                  <a:srgbClr val="FFFFFF"/>
                </a:solidFill>
              </a:rPr>
              <a:t>Aggregates in numerical simulations</a:t>
            </a:r>
            <a:r>
              <a:rPr lang="ja-JP" altLang="en-US" dirty="0" smtClean="0">
                <a:solidFill>
                  <a:srgbClr val="FFFFFF"/>
                </a:solidFill>
              </a:rPr>
              <a:t>：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828522" y="5030837"/>
            <a:ext cx="81125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dirty="0" smtClean="0">
                <a:solidFill>
                  <a:srgbClr val="FFFFFF"/>
                </a:solidFill>
              </a:rPr>
              <a:t>Number of particles in contact with a particle</a:t>
            </a:r>
          </a:p>
          <a:p>
            <a:pPr eaLnBrk="0" hangingPunct="0"/>
            <a:r>
              <a:rPr lang="ja-JP" altLang="en-US" dirty="0" smtClean="0">
                <a:solidFill>
                  <a:srgbClr val="FFFFFF"/>
                </a:solidFill>
              </a:rPr>
              <a:t>（</a:t>
            </a:r>
            <a:r>
              <a:rPr lang="en-US" altLang="ja-JP" dirty="0" smtClean="0">
                <a:solidFill>
                  <a:srgbClr val="FFFF00"/>
                </a:solidFill>
              </a:rPr>
              <a:t>Coordination number, C.N.</a:t>
            </a:r>
            <a:r>
              <a:rPr lang="ja-JP" altLang="en-US" dirty="0" smtClean="0">
                <a:solidFill>
                  <a:srgbClr val="FFFFFF"/>
                </a:solidFill>
              </a:rPr>
              <a:t>）＝ </a:t>
            </a:r>
            <a:r>
              <a:rPr lang="ja-JP" altLang="en-US" dirty="0">
                <a:solidFill>
                  <a:srgbClr val="FFFF00"/>
                </a:solidFill>
              </a:rPr>
              <a:t>２～</a:t>
            </a:r>
            <a:r>
              <a:rPr lang="ja-JP" altLang="en-US" dirty="0" smtClean="0">
                <a:solidFill>
                  <a:srgbClr val="FFFF00"/>
                </a:solidFill>
              </a:rPr>
              <a:t>４</a:t>
            </a:r>
            <a:r>
              <a:rPr lang="en-US" altLang="ja-JP" dirty="0" smtClean="0">
                <a:solidFill>
                  <a:srgbClr val="FFFF00"/>
                </a:solidFill>
              </a:rPr>
              <a:t>, </a:t>
            </a:r>
            <a:r>
              <a:rPr lang="en-US" altLang="ja-JP" dirty="0" smtClean="0">
                <a:solidFill>
                  <a:srgbClr val="FFFFFF"/>
                </a:solidFill>
              </a:rPr>
              <a:t>on average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581503" y="6133970"/>
            <a:ext cx="46217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dirty="0" smtClean="0">
                <a:solidFill>
                  <a:srgbClr val="FFFFFF"/>
                </a:solidFill>
              </a:rPr>
              <a:t>More C.N. in experiments</a:t>
            </a:r>
            <a:r>
              <a:rPr lang="ja-JP" altLang="en-US" dirty="0" smtClean="0">
                <a:solidFill>
                  <a:srgbClr val="FFFFFF"/>
                </a:solidFill>
              </a:rPr>
              <a:t>？</a:t>
            </a:r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7654772" y="4523913"/>
            <a:ext cx="1111250" cy="576262"/>
            <a:chOff x="4921" y="2329"/>
            <a:chExt cx="700" cy="363"/>
          </a:xfrm>
        </p:grpSpPr>
        <p:sp>
          <p:nvSpPr>
            <p:cNvPr id="13" name="円/楕円 12"/>
            <p:cNvSpPr/>
            <p:nvPr/>
          </p:nvSpPr>
          <p:spPr>
            <a:xfrm>
              <a:off x="4921" y="2347"/>
              <a:ext cx="256" cy="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166" y="2329"/>
              <a:ext cx="256" cy="25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5365" y="2436"/>
              <a:ext cx="256" cy="2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22" name="円弧 21"/>
          <p:cNvSpPr/>
          <p:nvPr/>
        </p:nvSpPr>
        <p:spPr>
          <a:xfrm rot="18900000">
            <a:off x="7913534" y="4360945"/>
            <a:ext cx="644525" cy="642938"/>
          </a:xfrm>
          <a:prstGeom prst="arc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pic>
        <p:nvPicPr>
          <p:cNvPr id="23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  <p:sp>
        <p:nvSpPr>
          <p:cNvPr id="24" name="テキスト ボックス 23"/>
          <p:cNvSpPr txBox="1"/>
          <p:nvPr/>
        </p:nvSpPr>
        <p:spPr>
          <a:xfrm>
            <a:off x="268005" y="3153103"/>
            <a:ext cx="8701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Bouncing </a:t>
            </a:r>
            <a:r>
              <a:rPr lang="en-US" altLang="ja-JP" dirty="0" smtClean="0"/>
              <a:t>would be</a:t>
            </a:r>
            <a:r>
              <a:rPr kumimoji="1" lang="en-US" altLang="ja-JP" dirty="0" smtClean="0"/>
              <a:t> caused by immobility of particles, </a:t>
            </a:r>
          </a:p>
          <a:p>
            <a:r>
              <a:rPr kumimoji="1" lang="en-US" altLang="ja-JP" dirty="0" smtClean="0"/>
              <a:t>inhibiting energy dissipation.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142875" y="2500313"/>
            <a:ext cx="8858250" cy="3949648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53250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70775" cy="11430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Objective</a:t>
            </a:r>
            <a:endParaRPr lang="ja-JP" altLang="en-US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3484" y="1071563"/>
            <a:ext cx="929292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l"/>
              <a:defRPr/>
            </a:pPr>
            <a:r>
              <a:rPr lang="en-US" altLang="ja-JP" sz="32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To reveal the dependence on coordination number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FFFFFF"/>
                </a:solidFill>
                <a:latin typeface="ＭＳ Ｐゴシック"/>
                <a:ea typeface="ＭＳ Ｐゴシック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latin typeface="ＭＳ Ｐゴシック"/>
                <a:ea typeface="ＭＳ Ｐゴシック"/>
              </a:rPr>
              <a:t>                                       for aggregate bouncing</a:t>
            </a:r>
            <a:endParaRPr lang="en-US" altLang="ja-JP" sz="3200" dirty="0">
              <a:solidFill>
                <a:srgbClr val="FFFFFF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53253" name="テキスト ボックス 7"/>
          <p:cNvSpPr txBox="1">
            <a:spLocks noChangeArrowheads="1"/>
          </p:cNvSpPr>
          <p:nvPr/>
        </p:nvSpPr>
        <p:spPr bwMode="auto">
          <a:xfrm>
            <a:off x="251644" y="3651897"/>
            <a:ext cx="52629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Idea for making required C.N.</a:t>
            </a:r>
            <a:r>
              <a:rPr lang="ja-JP" altLang="en-US" dirty="0" smtClean="0">
                <a:solidFill>
                  <a:srgbClr val="FFFFFF"/>
                </a:solidFill>
                <a:ea typeface="HGｺﾞｼｯｸM" pitchFamily="49" charset="-128"/>
              </a:rPr>
              <a:t>：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3834734" y="5131805"/>
            <a:ext cx="1000125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53256" name="テキスト ボックス 10"/>
          <p:cNvSpPr txBox="1">
            <a:spLocks noChangeArrowheads="1"/>
          </p:cNvSpPr>
          <p:nvPr/>
        </p:nvSpPr>
        <p:spPr bwMode="auto">
          <a:xfrm>
            <a:off x="1632268" y="2246672"/>
            <a:ext cx="5545108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ea typeface="HGｺﾞｼｯｸM" pitchFamily="49" charset="-128"/>
              </a:rPr>
              <a:t>Simulation of aggregate collisions</a:t>
            </a:r>
            <a:endParaRPr lang="ja-JP" altLang="en-US" dirty="0">
              <a:solidFill>
                <a:srgbClr val="FFFFFF"/>
              </a:solidFill>
              <a:ea typeface="HGｺﾞｼｯｸM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2220" y="2861188"/>
            <a:ext cx="6704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parameter : Coordination Number (C.N.)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61883" y="4139380"/>
            <a:ext cx="7782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Extracting particles randomly </a:t>
            </a:r>
          </a:p>
          <a:p>
            <a:r>
              <a:rPr lang="en-US" altLang="ja-JP" dirty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              from close-packed structure (C.N.=12)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12492" y="5692876"/>
            <a:ext cx="5471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aggregates with C.N. = ~12 to ~3</a:t>
            </a: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14" name="Picture 2" descr="C:\Documents and Settings\wada\My Documents\CIT\パンフレット\Logo\ロゴ１（ブルー）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1474" y="0"/>
            <a:ext cx="962526" cy="962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10736</TotalTime>
  <Words>2954</Words>
  <Application>Microsoft Office PowerPoint</Application>
  <PresentationFormat>画面に合わせる (4:3)</PresentationFormat>
  <Paragraphs>730</Paragraphs>
  <Slides>55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58" baseType="lpstr">
      <vt:lpstr>Orbit</vt:lpstr>
      <vt:lpstr>1_Orbit</vt:lpstr>
      <vt:lpstr>数式</vt:lpstr>
      <vt:lpstr>To Be Planetesimals, or Not to Be: That is the Question of Dust Aggregates.   Numerical Simulations of Dust Aggregate Collisions </vt:lpstr>
      <vt:lpstr>スライド 2</vt:lpstr>
      <vt:lpstr>スライド 3</vt:lpstr>
      <vt:lpstr>Today’s topics</vt:lpstr>
      <vt:lpstr>スライド 5</vt:lpstr>
      <vt:lpstr>Bouncing Problem</vt:lpstr>
      <vt:lpstr>Bouncing in experiments</vt:lpstr>
      <vt:lpstr>Bouncing condition</vt:lpstr>
      <vt:lpstr>Objective</vt:lpstr>
      <vt:lpstr>Initial conditions and settings</vt:lpstr>
      <vt:lpstr>Examples of simulation (Ice)</vt:lpstr>
      <vt:lpstr>スライド 12</vt:lpstr>
      <vt:lpstr>スライド 13</vt:lpstr>
      <vt:lpstr>スライド 14</vt:lpstr>
      <vt:lpstr>スライド 15</vt:lpstr>
      <vt:lpstr>スライド 16</vt:lpstr>
      <vt:lpstr>Result：Bouncing Condition (Ice)</vt:lpstr>
      <vt:lpstr>Result: Bouncing Condition (SiO2)</vt:lpstr>
      <vt:lpstr>Result: Bouncing Condition  (Ice, SiO2)</vt:lpstr>
      <vt:lpstr>Why C.N. = 6 ?</vt:lpstr>
      <vt:lpstr>スライド 21</vt:lpstr>
      <vt:lpstr>Why C.N. = 4 ?</vt:lpstr>
      <vt:lpstr>スライド 23</vt:lpstr>
      <vt:lpstr>スライド 24</vt:lpstr>
      <vt:lpstr>Structure is also important?</vt:lpstr>
      <vt:lpstr>Structure is not important.</vt:lpstr>
      <vt:lpstr>Summary</vt:lpstr>
      <vt:lpstr>A Hard Shell ?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Take-home messages</vt:lpstr>
      <vt:lpstr>スライド 43</vt:lpstr>
      <vt:lpstr>スライド 44</vt:lpstr>
      <vt:lpstr>スライド 45</vt:lpstr>
      <vt:lpstr>スライド 46</vt:lpstr>
      <vt:lpstr>Collisions of BPCA clusters</vt:lpstr>
      <vt:lpstr>スライド 48</vt:lpstr>
      <vt:lpstr>Probability of collisions  within [b, b+db]</vt:lpstr>
      <vt:lpstr>スライド 50</vt:lpstr>
      <vt:lpstr>スライド 51</vt:lpstr>
      <vt:lpstr>スライド 52</vt:lpstr>
      <vt:lpstr>スライド 53</vt:lpstr>
      <vt:lpstr>スライド 54</vt:lpstr>
      <vt:lpstr>スライド 55</vt:lpstr>
    </vt:vector>
  </TitlesOfParts>
  <Company>北大低温研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wada</dc:creator>
  <cp:lastModifiedBy>wada</cp:lastModifiedBy>
  <cp:revision>2232</cp:revision>
  <dcterms:created xsi:type="dcterms:W3CDTF">2007-09-13T01:52:33Z</dcterms:created>
  <dcterms:modified xsi:type="dcterms:W3CDTF">2010-10-01T13:27:40Z</dcterms:modified>
</cp:coreProperties>
</file>